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60" r:id="rId6"/>
    <p:sldId id="269" r:id="rId7"/>
    <p:sldId id="267" r:id="rId8"/>
    <p:sldId id="275" r:id="rId9"/>
    <p:sldId id="278" r:id="rId10"/>
    <p:sldId id="261" r:id="rId11"/>
    <p:sldId id="258" r:id="rId12"/>
    <p:sldId id="276" r:id="rId13"/>
    <p:sldId id="270" r:id="rId14"/>
    <p:sldId id="271" r:id="rId15"/>
    <p:sldId id="259" r:id="rId16"/>
    <p:sldId id="265" r:id="rId17"/>
    <p:sldId id="272" r:id="rId18"/>
    <p:sldId id="262" r:id="rId19"/>
    <p:sldId id="263" r:id="rId20"/>
    <p:sldId id="273" r:id="rId21"/>
    <p:sldId id="282" r:id="rId22"/>
    <p:sldId id="283" r:id="rId23"/>
    <p:sldId id="264" r:id="rId24"/>
    <p:sldId id="266" r:id="rId25"/>
    <p:sldId id="285" r:id="rId26"/>
    <p:sldId id="287" r:id="rId27"/>
    <p:sldId id="290" r:id="rId28"/>
    <p:sldId id="291" r:id="rId29"/>
    <p:sldId id="29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30" autoAdjust="0"/>
    <p:restoredTop sz="94619" autoAdjust="0"/>
  </p:normalViewPr>
  <p:slideViewPr>
    <p:cSldViewPr snapToGrid="0">
      <p:cViewPr varScale="1">
        <p:scale>
          <a:sx n="85" d="100"/>
          <a:sy n="85" d="100"/>
        </p:scale>
        <p:origin x="71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7/10/2022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7/10/2022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7/10/2022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7/10/2022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7/10/2022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7/10/2022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7/10/2022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7/10/2022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7/10/2022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latin typeface="Times New Roman" panose="02020603050405020304" pitchFamily="18" charset="0"/>
                <a:cs typeface="Times New Roman" panose="02020603050405020304" pitchFamily="18" charset="0"/>
              </a:rPr>
              <a:t>American sign language </a:t>
            </a:r>
            <a:r>
              <a:rPr lang="en-US" dirty="0" err="1">
                <a:latin typeface="Times New Roman" panose="02020603050405020304" pitchFamily="18" charset="0"/>
                <a:cs typeface="Times New Roman" panose="02020603050405020304" pitchFamily="18" charset="0"/>
              </a:rPr>
              <a:t>RECOGNITIOn</a:t>
            </a:r>
            <a:r>
              <a:rPr lang="en-US" dirty="0">
                <a:latin typeface="Times New Roman" panose="02020603050405020304" pitchFamily="18" charset="0"/>
                <a:cs typeface="Times New Roman" panose="02020603050405020304" pitchFamily="18" charset="0"/>
              </a:rPr>
              <a:t> for alphabets Using LSTM</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859102" y="4100127"/>
            <a:ext cx="4914171" cy="1386273"/>
          </a:xfrm>
        </p:spPr>
        <p:txBody>
          <a:bodyPr>
            <a:normAutofit fontScale="77500" lnSpcReduction="20000"/>
          </a:bodyPr>
          <a:lstStyle/>
          <a:p>
            <a:r>
              <a:rPr lang="en-US" dirty="0" err="1">
                <a:latin typeface="Times New Roman" panose="02020603050405020304" pitchFamily="18" charset="0"/>
                <a:cs typeface="Times New Roman" panose="02020603050405020304" pitchFamily="18" charset="0"/>
              </a:rPr>
              <a:t>Sundar.B</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CB.EN.P2AID20041</a:t>
            </a:r>
          </a:p>
          <a:p>
            <a:r>
              <a:rPr lang="en-US" dirty="0" err="1">
                <a:latin typeface="Times New Roman" panose="02020603050405020304" pitchFamily="18" charset="0"/>
                <a:cs typeface="Times New Roman" panose="02020603050405020304" pitchFamily="18" charset="0"/>
              </a:rPr>
              <a:t>M.tech</a:t>
            </a:r>
            <a:r>
              <a:rPr lang="en-US" dirty="0">
                <a:latin typeface="Times New Roman" panose="02020603050405020304" pitchFamily="18" charset="0"/>
                <a:cs typeface="Times New Roman" panose="02020603050405020304" pitchFamily="18" charset="0"/>
              </a:rPr>
              <a:t> Artificial Intelligence Engineering, 4 </a:t>
            </a:r>
            <a:r>
              <a:rPr lang="en-US" dirty="0" err="1">
                <a:latin typeface="Times New Roman" panose="02020603050405020304" pitchFamily="18" charset="0"/>
                <a:cs typeface="Times New Roman" panose="02020603050405020304" pitchFamily="18" charset="0"/>
              </a:rPr>
              <a:t>sem</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Department Of Computer Science And Engineering</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Subtitle 2">
            <a:extLst>
              <a:ext uri="{FF2B5EF4-FFF2-40B4-BE49-F238E27FC236}">
                <a16:creationId xmlns:a16="http://schemas.microsoft.com/office/drawing/2014/main" id="{0B283E57-EC24-4407-95E7-DF1910781101}"/>
              </a:ext>
            </a:extLst>
          </p:cNvPr>
          <p:cNvSpPr txBox="1">
            <a:spLocks/>
          </p:cNvSpPr>
          <p:nvPr/>
        </p:nvSpPr>
        <p:spPr>
          <a:xfrm>
            <a:off x="6418728" y="4100127"/>
            <a:ext cx="5021351" cy="1386273"/>
          </a:xfrm>
          <a:prstGeom prst="rect">
            <a:avLst/>
          </a:prstGeom>
        </p:spPr>
        <p:txBody>
          <a:bodyPr vert="horz" lIns="91440" tIns="45720" rIns="91440" bIns="45720" rtlCol="0" anchor="t">
            <a:normAutofit fontScale="77500" lnSpcReduction="20000"/>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600" kern="1200" cap="all">
                <a:solidFill>
                  <a:schemeClr val="accent1"/>
                </a:solidFill>
                <a:latin typeface="+mn-lt"/>
                <a:ea typeface="+mn-ea"/>
                <a:cs typeface="+mn-cs"/>
              </a:defRPr>
            </a:lvl1pPr>
            <a:lvl2pPr marL="4572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4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r"/>
            <a:r>
              <a:rPr lang="en-US" dirty="0">
                <a:latin typeface="Times New Roman" panose="02020603050405020304" pitchFamily="18" charset="0"/>
                <a:cs typeface="Times New Roman" panose="02020603050405020304" pitchFamily="18" charset="0"/>
              </a:rPr>
              <a:t>Guided by</a:t>
            </a:r>
          </a:p>
          <a:p>
            <a:pPr algn="r"/>
            <a:r>
              <a:rPr lang="en-US" dirty="0">
                <a:latin typeface="Times New Roman" panose="02020603050405020304" pitchFamily="18" charset="0"/>
                <a:cs typeface="Times New Roman" panose="02020603050405020304" pitchFamily="18" charset="0"/>
              </a:rPr>
              <a:t>Bagyammal.t</a:t>
            </a:r>
          </a:p>
          <a:p>
            <a:pPr algn="r"/>
            <a:r>
              <a:rPr lang="en-US" dirty="0">
                <a:latin typeface="Times New Roman" panose="02020603050405020304" pitchFamily="18" charset="0"/>
                <a:cs typeface="Times New Roman" panose="02020603050405020304" pitchFamily="18" charset="0"/>
              </a:rPr>
              <a:t>Assistant Professor</a:t>
            </a:r>
          </a:p>
          <a:p>
            <a:pPr algn="r"/>
            <a:r>
              <a:rPr lang="en-US" dirty="0">
                <a:latin typeface="Times New Roman" panose="02020603050405020304" pitchFamily="18" charset="0"/>
                <a:cs typeface="Times New Roman" panose="02020603050405020304" pitchFamily="18" charset="0"/>
              </a:rPr>
              <a:t>Department Of Computer Science And Engineering</a:t>
            </a: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F946-20F3-48B5-8AA9-E52B09B21D2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Images During Capturing the Dataset </a:t>
            </a:r>
            <a:r>
              <a:rPr lang="en-US" dirty="0" err="1">
                <a:latin typeface="Times New Roman" panose="02020603050405020304" pitchFamily="18" charset="0"/>
                <a:cs typeface="Times New Roman" panose="02020603050405020304" pitchFamily="18" charset="0"/>
              </a:rPr>
              <a:t>Preperation</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4511191-A672-4828-8DEF-19A86F366CB8}"/>
              </a:ext>
            </a:extLst>
          </p:cNvPr>
          <p:cNvPicPr>
            <a:picLocks noGrp="1" noChangeAspect="1"/>
          </p:cNvPicPr>
          <p:nvPr>
            <p:ph idx="1"/>
          </p:nvPr>
        </p:nvPicPr>
        <p:blipFill rotWithShape="1">
          <a:blip r:embed="rId2"/>
          <a:srcRect r="57493" b="41580"/>
          <a:stretch/>
        </p:blipFill>
        <p:spPr>
          <a:xfrm>
            <a:off x="6465857" y="2227052"/>
            <a:ext cx="5636495" cy="4357524"/>
          </a:xfrm>
        </p:spPr>
      </p:pic>
      <p:pic>
        <p:nvPicPr>
          <p:cNvPr id="7" name="Picture 6">
            <a:extLst>
              <a:ext uri="{FF2B5EF4-FFF2-40B4-BE49-F238E27FC236}">
                <a16:creationId xmlns:a16="http://schemas.microsoft.com/office/drawing/2014/main" id="{EE993450-AB73-4DDC-B8EA-FF913ABAE25E}"/>
              </a:ext>
            </a:extLst>
          </p:cNvPr>
          <p:cNvPicPr>
            <a:picLocks noChangeAspect="1"/>
          </p:cNvPicPr>
          <p:nvPr/>
        </p:nvPicPr>
        <p:blipFill rotWithShape="1">
          <a:blip r:embed="rId3"/>
          <a:srcRect r="57878" b="40264"/>
          <a:stretch/>
        </p:blipFill>
        <p:spPr>
          <a:xfrm>
            <a:off x="532342" y="2186711"/>
            <a:ext cx="5563658" cy="4438206"/>
          </a:xfrm>
          <a:prstGeom prst="rect">
            <a:avLst/>
          </a:prstGeom>
        </p:spPr>
      </p:pic>
    </p:spTree>
    <p:extLst>
      <p:ext uri="{BB962C8B-B14F-4D97-AF65-F5344CB8AC3E}">
        <p14:creationId xmlns:p14="http://schemas.microsoft.com/office/powerpoint/2010/main" val="2335541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4CC38-A7AA-4417-ADE9-67DE07F1D8E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Images from the dataset</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4681A78-274F-4A83-A51C-54F7F1B104F7}"/>
              </a:ext>
            </a:extLst>
          </p:cNvPr>
          <p:cNvPicPr>
            <a:picLocks noChangeAspect="1"/>
          </p:cNvPicPr>
          <p:nvPr/>
        </p:nvPicPr>
        <p:blipFill rotWithShape="1">
          <a:blip r:embed="rId2"/>
          <a:srcRect l="11397" t="14640" r="-515" b="43922"/>
          <a:stretch/>
        </p:blipFill>
        <p:spPr>
          <a:xfrm>
            <a:off x="405659" y="1955853"/>
            <a:ext cx="5295654" cy="1385085"/>
          </a:xfrm>
          <a:prstGeom prst="rect">
            <a:avLst/>
          </a:prstGeom>
        </p:spPr>
      </p:pic>
      <p:pic>
        <p:nvPicPr>
          <p:cNvPr id="5" name="Picture 4">
            <a:extLst>
              <a:ext uri="{FF2B5EF4-FFF2-40B4-BE49-F238E27FC236}">
                <a16:creationId xmlns:a16="http://schemas.microsoft.com/office/drawing/2014/main" id="{1CD26430-8F0C-4338-BA54-76F5738A76B1}"/>
              </a:ext>
            </a:extLst>
          </p:cNvPr>
          <p:cNvPicPr>
            <a:picLocks noChangeAspect="1"/>
          </p:cNvPicPr>
          <p:nvPr/>
        </p:nvPicPr>
        <p:blipFill rotWithShape="1">
          <a:blip r:embed="rId3"/>
          <a:srcRect l="11029" t="15556" r="24633" b="54528"/>
          <a:stretch/>
        </p:blipFill>
        <p:spPr>
          <a:xfrm>
            <a:off x="405659" y="3429000"/>
            <a:ext cx="5295655" cy="1385085"/>
          </a:xfrm>
          <a:prstGeom prst="rect">
            <a:avLst/>
          </a:prstGeom>
        </p:spPr>
      </p:pic>
      <p:pic>
        <p:nvPicPr>
          <p:cNvPr id="7" name="Picture 6">
            <a:extLst>
              <a:ext uri="{FF2B5EF4-FFF2-40B4-BE49-F238E27FC236}">
                <a16:creationId xmlns:a16="http://schemas.microsoft.com/office/drawing/2014/main" id="{C59AD696-FD16-418C-BF1A-6AD63F578696}"/>
              </a:ext>
            </a:extLst>
          </p:cNvPr>
          <p:cNvPicPr>
            <a:picLocks noChangeAspect="1"/>
          </p:cNvPicPr>
          <p:nvPr/>
        </p:nvPicPr>
        <p:blipFill rotWithShape="1">
          <a:blip r:embed="rId4"/>
          <a:srcRect l="10955" t="14248" r="19706" b="53874"/>
          <a:stretch/>
        </p:blipFill>
        <p:spPr>
          <a:xfrm>
            <a:off x="405659" y="4966768"/>
            <a:ext cx="5355930" cy="1385085"/>
          </a:xfrm>
          <a:prstGeom prst="rect">
            <a:avLst/>
          </a:prstGeom>
        </p:spPr>
      </p:pic>
      <p:pic>
        <p:nvPicPr>
          <p:cNvPr id="9" name="Picture 8">
            <a:extLst>
              <a:ext uri="{FF2B5EF4-FFF2-40B4-BE49-F238E27FC236}">
                <a16:creationId xmlns:a16="http://schemas.microsoft.com/office/drawing/2014/main" id="{752090D1-076F-4225-8BF6-F3996AE4CE98}"/>
              </a:ext>
            </a:extLst>
          </p:cNvPr>
          <p:cNvPicPr>
            <a:picLocks noChangeAspect="1"/>
          </p:cNvPicPr>
          <p:nvPr/>
        </p:nvPicPr>
        <p:blipFill rotWithShape="1">
          <a:blip r:embed="rId5"/>
          <a:srcRect l="23235" t="52549" r="42111" b="15425"/>
          <a:stretch/>
        </p:blipFill>
        <p:spPr>
          <a:xfrm>
            <a:off x="5761589" y="2482089"/>
            <a:ext cx="6430411" cy="3342817"/>
          </a:xfrm>
          <a:prstGeom prst="rect">
            <a:avLst/>
          </a:prstGeom>
        </p:spPr>
      </p:pic>
    </p:spTree>
    <p:extLst>
      <p:ext uri="{BB962C8B-B14F-4D97-AF65-F5344CB8AC3E}">
        <p14:creationId xmlns:p14="http://schemas.microsoft.com/office/powerpoint/2010/main" val="1025041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02D8E-DC94-4DD7-B360-D351F00CDDB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Software and Hardware requirements</a:t>
            </a:r>
            <a:endParaRPr lang="en-IN"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48FE38AA-333A-4886-8C72-846E460D1802}"/>
              </a:ext>
            </a:extLst>
          </p:cNvPr>
          <p:cNvSpPr>
            <a:spLocks noGrp="1"/>
          </p:cNvSpPr>
          <p:nvPr>
            <p:ph type="body" idx="1"/>
          </p:nvPr>
        </p:nvSpPr>
        <p:spPr/>
        <p:txBody>
          <a:bodyPr/>
          <a:lstStyle/>
          <a:p>
            <a:r>
              <a:rPr lang="en-US" b="1" dirty="0">
                <a:latin typeface="Times New Roman" panose="02020603050405020304" pitchFamily="18" charset="0"/>
                <a:cs typeface="Times New Roman" panose="02020603050405020304" pitchFamily="18" charset="0"/>
              </a:rPr>
              <a:t>Software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6635813-9629-41A8-9EC6-CDB3F58718CC}"/>
              </a:ext>
            </a:extLst>
          </p:cNvPr>
          <p:cNvSpPr>
            <a:spLocks noGrp="1"/>
          </p:cNvSpPr>
          <p:nvPr>
            <p:ph sz="half" idx="2"/>
          </p:nvPr>
        </p:nvSpPr>
        <p:spPr/>
        <p:txBody>
          <a:bodyPr/>
          <a:lstStyle/>
          <a:p>
            <a:r>
              <a:rPr lang="en-US" dirty="0">
                <a:latin typeface="Times New Roman" panose="02020603050405020304" pitchFamily="18" charset="0"/>
                <a:cs typeface="Times New Roman" panose="02020603050405020304" pitchFamily="18" charset="0"/>
              </a:rPr>
              <a:t>Python 3.X</a:t>
            </a:r>
          </a:p>
          <a:p>
            <a:r>
              <a:rPr lang="en-US" dirty="0" err="1">
                <a:latin typeface="Times New Roman" panose="02020603050405020304" pitchFamily="18" charset="0"/>
                <a:cs typeface="Times New Roman" panose="02020603050405020304" pitchFamily="18" charset="0"/>
              </a:rPr>
              <a:t>Mediapipe</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Tesorflow</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Keras</a:t>
            </a:r>
            <a:endParaRPr lang="en-US"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12553C57-E9BC-463A-BF48-FB69A16A5D4C}"/>
              </a:ext>
            </a:extLst>
          </p:cNvPr>
          <p:cNvSpPr>
            <a:spLocks noGrp="1"/>
          </p:cNvSpPr>
          <p:nvPr>
            <p:ph type="body" sz="quarter" idx="3"/>
          </p:nvPr>
        </p:nvSpPr>
        <p:spPr/>
        <p:txBody>
          <a:bodyPr/>
          <a:lstStyle/>
          <a:p>
            <a:r>
              <a:rPr lang="en-US" b="1" dirty="0">
                <a:latin typeface="Times New Roman" panose="02020603050405020304" pitchFamily="18" charset="0"/>
                <a:cs typeface="Times New Roman" panose="02020603050405020304" pitchFamily="18" charset="0"/>
              </a:rPr>
              <a:t>Hardware</a:t>
            </a:r>
            <a:endParaRPr lang="en-IN"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A4AF6B6B-05F3-405D-B75B-F4232597D330}"/>
              </a:ext>
            </a:extLst>
          </p:cNvPr>
          <p:cNvSpPr>
            <a:spLocks noGrp="1"/>
          </p:cNvSpPr>
          <p:nvPr>
            <p:ph sz="quarter" idx="4"/>
          </p:nvPr>
        </p:nvSpPr>
        <p:spPr/>
        <p:txBody>
          <a:bodyPr/>
          <a:lstStyle/>
          <a:p>
            <a:r>
              <a:rPr lang="en-US" dirty="0">
                <a:latin typeface="Times New Roman" panose="02020603050405020304" pitchFamily="18" charset="0"/>
                <a:cs typeface="Times New Roman" panose="02020603050405020304" pitchFamily="18" charset="0"/>
              </a:rPr>
              <a:t>CPU</a:t>
            </a:r>
          </a:p>
          <a:p>
            <a:r>
              <a:rPr lang="en-US" dirty="0">
                <a:latin typeface="Times New Roman" panose="02020603050405020304" pitchFamily="18" charset="0"/>
                <a:cs typeface="Times New Roman" panose="02020603050405020304" pitchFamily="18" charset="0"/>
              </a:rPr>
              <a:t>Camera</a:t>
            </a:r>
          </a:p>
          <a:p>
            <a:r>
              <a:rPr lang="en-US" dirty="0">
                <a:latin typeface="Times New Roman" panose="02020603050405020304" pitchFamily="18" charset="0"/>
                <a:cs typeface="Times New Roman" panose="02020603050405020304" pitchFamily="18" charset="0"/>
              </a:rPr>
              <a:t>GPU (optional)</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2370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E131E-EBFA-410D-90A4-FF8D6ECFAC8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Architecture</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A95F361-6EEE-4E93-B378-AFA43C99634A}"/>
              </a:ext>
            </a:extLst>
          </p:cNvPr>
          <p:cNvPicPr>
            <a:picLocks noChangeAspect="1"/>
          </p:cNvPicPr>
          <p:nvPr/>
        </p:nvPicPr>
        <p:blipFill>
          <a:blip r:embed="rId2"/>
          <a:srcRect/>
          <a:stretch/>
        </p:blipFill>
        <p:spPr>
          <a:xfrm>
            <a:off x="581192" y="2244002"/>
            <a:ext cx="11234823" cy="4010658"/>
          </a:xfrm>
          <a:prstGeom prst="rect">
            <a:avLst/>
          </a:prstGeom>
        </p:spPr>
      </p:pic>
    </p:spTree>
    <p:extLst>
      <p:ext uri="{BB962C8B-B14F-4D97-AF65-F5344CB8AC3E}">
        <p14:creationId xmlns:p14="http://schemas.microsoft.com/office/powerpoint/2010/main" val="1602724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8E51E-6B70-409E-A28B-DE86BD4915E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Proposed system using </a:t>
            </a:r>
            <a:r>
              <a:rPr lang="en-US" dirty="0" err="1">
                <a:latin typeface="Times New Roman" panose="02020603050405020304" pitchFamily="18" charset="0"/>
                <a:cs typeface="Times New Roman" panose="02020603050405020304" pitchFamily="18" charset="0"/>
              </a:rPr>
              <a:t>lstm</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7FBC3CA-CD3B-499D-9640-54A510CE7FBC}"/>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All the 26 alphabet gestures are collected one after the other and are pre processed stored .</a:t>
            </a:r>
          </a:p>
          <a:p>
            <a:r>
              <a:rPr lang="en-US" dirty="0">
                <a:latin typeface="Times New Roman" panose="02020603050405020304" pitchFamily="18" charset="0"/>
                <a:cs typeface="Times New Roman" panose="02020603050405020304" pitchFamily="18" charset="0"/>
              </a:rPr>
              <a:t>The dataset collected is then passed onto the LSTM model.</a:t>
            </a:r>
          </a:p>
          <a:p>
            <a:r>
              <a:rPr lang="en-US" dirty="0">
                <a:latin typeface="Times New Roman" panose="02020603050405020304" pitchFamily="18" charset="0"/>
                <a:cs typeface="Times New Roman" panose="02020603050405020304" pitchFamily="18" charset="0"/>
              </a:rPr>
              <a:t>The LSTM model will have all the 26 alphabet classes for each of the alphabets.</a:t>
            </a:r>
          </a:p>
          <a:p>
            <a:r>
              <a:rPr lang="en-IN" dirty="0">
                <a:latin typeface="Times New Roman" panose="02020603050405020304" pitchFamily="18" charset="0"/>
                <a:cs typeface="Times New Roman" panose="02020603050405020304" pitchFamily="18" charset="0"/>
              </a:rPr>
              <a:t>The algorithm is made to run on 2000 epochs until the accuracy become 1 and training loss goes to nearly 0.</a:t>
            </a:r>
          </a:p>
          <a:p>
            <a:r>
              <a:rPr lang="en-US" dirty="0">
                <a:latin typeface="Times New Roman" panose="02020603050405020304" pitchFamily="18" charset="0"/>
                <a:cs typeface="Times New Roman" panose="02020603050405020304" pitchFamily="18" charset="0"/>
              </a:rPr>
              <a:t>The algorithm runs and generates the model which is stored for future use.</a:t>
            </a:r>
          </a:p>
          <a:p>
            <a:r>
              <a:rPr lang="en-US" dirty="0">
                <a:latin typeface="Times New Roman" panose="02020603050405020304" pitchFamily="18" charset="0"/>
                <a:cs typeface="Times New Roman" panose="02020603050405020304" pitchFamily="18" charset="0"/>
              </a:rPr>
              <a:t>The model can now be used for tracking the live hand gestures and further operations.</a:t>
            </a:r>
          </a:p>
          <a:p>
            <a:r>
              <a:rPr lang="en-US" dirty="0">
                <a:latin typeface="Times New Roman" panose="02020603050405020304" pitchFamily="18" charset="0"/>
                <a:cs typeface="Times New Roman" panose="02020603050405020304" pitchFamily="18" charset="0"/>
              </a:rPr>
              <a:t>The system uses Rectified Linear Activation  (</a:t>
            </a:r>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as it would output the positive directly otherwise give zero.</a:t>
            </a:r>
          </a:p>
          <a:p>
            <a:r>
              <a:rPr lang="en-US" dirty="0">
                <a:latin typeface="Times New Roman" panose="02020603050405020304" pitchFamily="18" charset="0"/>
                <a:cs typeface="Times New Roman" panose="02020603050405020304" pitchFamily="18" charset="0"/>
              </a:rPr>
              <a:t>The system uses Adam Optimizer Technique . Adam would adapt a learning rate for </a:t>
            </a:r>
            <a:r>
              <a:rPr lang="en-US">
                <a:latin typeface="Times New Roman" panose="02020603050405020304" pitchFamily="18" charset="0"/>
                <a:cs typeface="Times New Roman" panose="02020603050405020304" pitchFamily="18" charset="0"/>
              </a:rPr>
              <a:t>each network.</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0990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23C0-20FA-463D-8456-13D17C2B55E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Results</a:t>
            </a:r>
            <a:endParaRPr lang="en-IN"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3AED156B-54D4-4C84-8526-09D3C91D2ACF}"/>
              </a:ext>
            </a:extLst>
          </p:cNvPr>
          <p:cNvPicPr>
            <a:picLocks noGrp="1" noChangeAspect="1"/>
          </p:cNvPicPr>
          <p:nvPr>
            <p:ph idx="1"/>
          </p:nvPr>
        </p:nvPicPr>
        <p:blipFill rotWithShape="1">
          <a:blip r:embed="rId2"/>
          <a:srcRect l="4121" t="7091" r="54443" b="34528"/>
          <a:stretch/>
        </p:blipFill>
        <p:spPr bwMode="auto">
          <a:xfrm>
            <a:off x="497300" y="2072623"/>
            <a:ext cx="2209794" cy="175133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D738A4EB-B990-4135-8E9B-F2C934714A41}"/>
              </a:ext>
            </a:extLst>
          </p:cNvPr>
          <p:cNvPicPr>
            <a:picLocks noChangeAspect="1"/>
          </p:cNvPicPr>
          <p:nvPr/>
        </p:nvPicPr>
        <p:blipFill rotWithShape="1">
          <a:blip r:embed="rId3"/>
          <a:srcRect l="3791" t="5455" r="54152" b="34866"/>
          <a:stretch/>
        </p:blipFill>
        <p:spPr bwMode="auto">
          <a:xfrm>
            <a:off x="2707094" y="2072623"/>
            <a:ext cx="2194560" cy="175133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1820C8E1-D684-47D3-B6FF-7ED3BDF30070}"/>
              </a:ext>
            </a:extLst>
          </p:cNvPr>
          <p:cNvPicPr>
            <a:picLocks noChangeAspect="1"/>
          </p:cNvPicPr>
          <p:nvPr/>
        </p:nvPicPr>
        <p:blipFill rotWithShape="1">
          <a:blip r:embed="rId4"/>
          <a:srcRect l="3737" t="6009" r="54626" b="35794"/>
          <a:stretch/>
        </p:blipFill>
        <p:spPr bwMode="auto">
          <a:xfrm>
            <a:off x="4901654" y="2072623"/>
            <a:ext cx="2227304" cy="175133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37C6B17-A8CA-4FD5-AE6D-B400486EDD7B}"/>
              </a:ext>
            </a:extLst>
          </p:cNvPr>
          <p:cNvPicPr>
            <a:picLocks noChangeAspect="1"/>
          </p:cNvPicPr>
          <p:nvPr/>
        </p:nvPicPr>
        <p:blipFill rotWithShape="1">
          <a:blip r:embed="rId5"/>
          <a:srcRect r="57651" b="40854"/>
          <a:stretch/>
        </p:blipFill>
        <p:spPr bwMode="auto">
          <a:xfrm>
            <a:off x="7111448" y="2072623"/>
            <a:ext cx="2229608" cy="175133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B19B0E87-48F5-4343-B2B5-4AC525D85C91}"/>
              </a:ext>
            </a:extLst>
          </p:cNvPr>
          <p:cNvPicPr>
            <a:picLocks noChangeAspect="1"/>
          </p:cNvPicPr>
          <p:nvPr/>
        </p:nvPicPr>
        <p:blipFill rotWithShape="1">
          <a:blip r:embed="rId6"/>
          <a:srcRect r="58007" b="41170"/>
          <a:stretch/>
        </p:blipFill>
        <p:spPr bwMode="auto">
          <a:xfrm>
            <a:off x="9338752" y="2072623"/>
            <a:ext cx="2227304" cy="1754846"/>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8DBAA126-4737-4AF2-9201-56D9FCE5436D}"/>
              </a:ext>
            </a:extLst>
          </p:cNvPr>
          <p:cNvPicPr>
            <a:picLocks noChangeAspect="1"/>
          </p:cNvPicPr>
          <p:nvPr/>
        </p:nvPicPr>
        <p:blipFill rotWithShape="1">
          <a:blip r:embed="rId7"/>
          <a:srcRect r="58363" b="41170"/>
          <a:stretch/>
        </p:blipFill>
        <p:spPr bwMode="auto">
          <a:xfrm>
            <a:off x="482094" y="3823952"/>
            <a:ext cx="2225000" cy="1767987"/>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C152444D-EC89-4381-BE15-470C836B1088}"/>
              </a:ext>
            </a:extLst>
          </p:cNvPr>
          <p:cNvPicPr>
            <a:picLocks noChangeAspect="1"/>
          </p:cNvPicPr>
          <p:nvPr/>
        </p:nvPicPr>
        <p:blipFill rotWithShape="1">
          <a:blip r:embed="rId8"/>
          <a:srcRect r="58007" b="41803"/>
          <a:stretch/>
        </p:blipFill>
        <p:spPr bwMode="auto">
          <a:xfrm>
            <a:off x="2707094" y="3823951"/>
            <a:ext cx="2246620" cy="175133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56144728-53E5-43FC-8833-37F79114C737}"/>
              </a:ext>
            </a:extLst>
          </p:cNvPr>
          <p:cNvPicPr>
            <a:picLocks noChangeAspect="1"/>
          </p:cNvPicPr>
          <p:nvPr/>
        </p:nvPicPr>
        <p:blipFill rotWithShape="1">
          <a:blip r:embed="rId9"/>
          <a:srcRect r="58541" b="40854"/>
          <a:stretch/>
        </p:blipFill>
        <p:spPr bwMode="auto">
          <a:xfrm>
            <a:off x="4813637" y="3791089"/>
            <a:ext cx="2285214" cy="1833711"/>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644FE169-0FA2-4AC4-A1D3-E1AAADBC3B10}"/>
              </a:ext>
            </a:extLst>
          </p:cNvPr>
          <p:cNvPicPr>
            <a:picLocks noChangeAspect="1"/>
          </p:cNvPicPr>
          <p:nvPr/>
        </p:nvPicPr>
        <p:blipFill rotWithShape="1">
          <a:blip r:embed="rId10"/>
          <a:srcRect l="4092" t="5693" r="54626" b="35477"/>
          <a:stretch/>
        </p:blipFill>
        <p:spPr bwMode="auto">
          <a:xfrm>
            <a:off x="7108421" y="3791089"/>
            <a:ext cx="2287556" cy="1833711"/>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71DAC0D1-5930-439D-8F75-5A0A41F6FC7D}"/>
              </a:ext>
            </a:extLst>
          </p:cNvPr>
          <p:cNvPicPr>
            <a:picLocks noChangeAspect="1"/>
          </p:cNvPicPr>
          <p:nvPr/>
        </p:nvPicPr>
        <p:blipFill rotWithShape="1">
          <a:blip r:embed="rId11"/>
          <a:srcRect l="4008" t="7125" r="54961" b="35199"/>
          <a:stretch/>
        </p:blipFill>
        <p:spPr bwMode="auto">
          <a:xfrm>
            <a:off x="9338752" y="3827918"/>
            <a:ext cx="2272056" cy="17968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58532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30C9B-A66A-46BC-B1C6-299F9CAF3B2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False recognitions</a:t>
            </a:r>
            <a:endParaRPr lang="en-IN"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305AC331-D6A2-406D-98D8-8247E71591BD}"/>
              </a:ext>
            </a:extLst>
          </p:cNvPr>
          <p:cNvPicPr>
            <a:picLocks noGrp="1" noChangeAspect="1"/>
          </p:cNvPicPr>
          <p:nvPr>
            <p:ph idx="1"/>
          </p:nvPr>
        </p:nvPicPr>
        <p:blipFill rotWithShape="1">
          <a:blip r:embed="rId2"/>
          <a:srcRect r="58121" b="40910"/>
          <a:stretch/>
        </p:blipFill>
        <p:spPr bwMode="auto">
          <a:xfrm>
            <a:off x="704983" y="2260881"/>
            <a:ext cx="4578458" cy="3633787"/>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E635F245-92B0-4537-B570-C843BE31768F}"/>
              </a:ext>
            </a:extLst>
          </p:cNvPr>
          <p:cNvPicPr>
            <a:picLocks noChangeAspect="1"/>
          </p:cNvPicPr>
          <p:nvPr/>
        </p:nvPicPr>
        <p:blipFill rotWithShape="1">
          <a:blip r:embed="rId3"/>
          <a:srcRect r="57589" b="40673"/>
          <a:stretch/>
        </p:blipFill>
        <p:spPr bwMode="auto">
          <a:xfrm>
            <a:off x="6868779" y="2261560"/>
            <a:ext cx="4618238" cy="36337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12081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897C-AD02-4536-8267-4785444DFEB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Graph of accuracy/Loss with epochs</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EBFDA028-4802-47AF-A9C3-0E2E2AC44A0D}"/>
              </a:ext>
            </a:extLst>
          </p:cNvPr>
          <p:cNvPicPr>
            <a:picLocks noGrp="1" noChangeAspect="1"/>
          </p:cNvPicPr>
          <p:nvPr>
            <p:ph idx="1"/>
          </p:nvPr>
        </p:nvPicPr>
        <p:blipFill rotWithShape="1">
          <a:blip r:embed="rId2"/>
          <a:srcRect l="3435" t="4190" r="3031" b="2818"/>
          <a:stretch/>
        </p:blipFill>
        <p:spPr>
          <a:xfrm>
            <a:off x="2840297" y="2186711"/>
            <a:ext cx="6196126" cy="4501138"/>
          </a:xfrm>
        </p:spPr>
      </p:pic>
    </p:spTree>
    <p:extLst>
      <p:ext uri="{BB962C8B-B14F-4D97-AF65-F5344CB8AC3E}">
        <p14:creationId xmlns:p14="http://schemas.microsoft.com/office/powerpoint/2010/main" val="2814143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81481-FACD-4622-9049-170993CFDB5F}"/>
              </a:ext>
            </a:extLst>
          </p:cNvPr>
          <p:cNvSpPr>
            <a:spLocks noGrp="1"/>
          </p:cNvSpPr>
          <p:nvPr>
            <p:ph type="title"/>
          </p:nvPr>
        </p:nvSpPr>
        <p:spPr/>
        <p:txBody>
          <a:bodyPr/>
          <a:lstStyle/>
          <a:p>
            <a:r>
              <a:rPr lang="en-US" dirty="0"/>
              <a:t>Results - Confusion Matrix</a:t>
            </a:r>
            <a:endParaRPr lang="en-IN" dirty="0"/>
          </a:p>
        </p:txBody>
      </p:sp>
      <p:graphicFrame>
        <p:nvGraphicFramePr>
          <p:cNvPr id="4" name="Content Placeholder 3">
            <a:extLst>
              <a:ext uri="{FF2B5EF4-FFF2-40B4-BE49-F238E27FC236}">
                <a16:creationId xmlns:a16="http://schemas.microsoft.com/office/drawing/2014/main" id="{90D3C271-00EE-45CC-9D96-C2313947DC83}"/>
              </a:ext>
            </a:extLst>
          </p:cNvPr>
          <p:cNvGraphicFramePr>
            <a:graphicFrameLocks noGrp="1"/>
          </p:cNvGraphicFramePr>
          <p:nvPr>
            <p:ph idx="1"/>
            <p:extLst>
              <p:ext uri="{D42A27DB-BD31-4B8C-83A1-F6EECF244321}">
                <p14:modId xmlns:p14="http://schemas.microsoft.com/office/powerpoint/2010/main" val="57650520"/>
              </p:ext>
            </p:extLst>
          </p:nvPr>
        </p:nvGraphicFramePr>
        <p:xfrm>
          <a:off x="581192" y="1917089"/>
          <a:ext cx="11137430" cy="4886446"/>
        </p:xfrm>
        <a:graphic>
          <a:graphicData uri="http://schemas.openxmlformats.org/drawingml/2006/table">
            <a:tbl>
              <a:tblPr firstRow="1" firstCol="1" bandRow="1">
                <a:tableStyleId>{5C22544A-7EE6-4342-B048-85BDC9FD1C3A}</a:tableStyleId>
              </a:tblPr>
              <a:tblGrid>
                <a:gridCol w="415949">
                  <a:extLst>
                    <a:ext uri="{9D8B030D-6E8A-4147-A177-3AD203B41FA5}">
                      <a16:colId xmlns:a16="http://schemas.microsoft.com/office/drawing/2014/main" val="3920305970"/>
                    </a:ext>
                  </a:extLst>
                </a:gridCol>
                <a:gridCol w="322756">
                  <a:extLst>
                    <a:ext uri="{9D8B030D-6E8A-4147-A177-3AD203B41FA5}">
                      <a16:colId xmlns:a16="http://schemas.microsoft.com/office/drawing/2014/main" val="1512502613"/>
                    </a:ext>
                  </a:extLst>
                </a:gridCol>
                <a:gridCol w="415949">
                  <a:extLst>
                    <a:ext uri="{9D8B030D-6E8A-4147-A177-3AD203B41FA5}">
                      <a16:colId xmlns:a16="http://schemas.microsoft.com/office/drawing/2014/main" val="2607344830"/>
                    </a:ext>
                  </a:extLst>
                </a:gridCol>
                <a:gridCol w="415949">
                  <a:extLst>
                    <a:ext uri="{9D8B030D-6E8A-4147-A177-3AD203B41FA5}">
                      <a16:colId xmlns:a16="http://schemas.microsoft.com/office/drawing/2014/main" val="3334394675"/>
                    </a:ext>
                  </a:extLst>
                </a:gridCol>
                <a:gridCol w="415949">
                  <a:extLst>
                    <a:ext uri="{9D8B030D-6E8A-4147-A177-3AD203B41FA5}">
                      <a16:colId xmlns:a16="http://schemas.microsoft.com/office/drawing/2014/main" val="2095763055"/>
                    </a:ext>
                  </a:extLst>
                </a:gridCol>
                <a:gridCol w="415949">
                  <a:extLst>
                    <a:ext uri="{9D8B030D-6E8A-4147-A177-3AD203B41FA5}">
                      <a16:colId xmlns:a16="http://schemas.microsoft.com/office/drawing/2014/main" val="877812909"/>
                    </a:ext>
                  </a:extLst>
                </a:gridCol>
                <a:gridCol w="415949">
                  <a:extLst>
                    <a:ext uri="{9D8B030D-6E8A-4147-A177-3AD203B41FA5}">
                      <a16:colId xmlns:a16="http://schemas.microsoft.com/office/drawing/2014/main" val="3301925628"/>
                    </a:ext>
                  </a:extLst>
                </a:gridCol>
                <a:gridCol w="415949">
                  <a:extLst>
                    <a:ext uri="{9D8B030D-6E8A-4147-A177-3AD203B41FA5}">
                      <a16:colId xmlns:a16="http://schemas.microsoft.com/office/drawing/2014/main" val="3737616368"/>
                    </a:ext>
                  </a:extLst>
                </a:gridCol>
                <a:gridCol w="415949">
                  <a:extLst>
                    <a:ext uri="{9D8B030D-6E8A-4147-A177-3AD203B41FA5}">
                      <a16:colId xmlns:a16="http://schemas.microsoft.com/office/drawing/2014/main" val="843804318"/>
                    </a:ext>
                  </a:extLst>
                </a:gridCol>
                <a:gridCol w="415949">
                  <a:extLst>
                    <a:ext uri="{9D8B030D-6E8A-4147-A177-3AD203B41FA5}">
                      <a16:colId xmlns:a16="http://schemas.microsoft.com/office/drawing/2014/main" val="155983769"/>
                    </a:ext>
                  </a:extLst>
                </a:gridCol>
                <a:gridCol w="415949">
                  <a:extLst>
                    <a:ext uri="{9D8B030D-6E8A-4147-A177-3AD203B41FA5}">
                      <a16:colId xmlns:a16="http://schemas.microsoft.com/office/drawing/2014/main" val="845206936"/>
                    </a:ext>
                  </a:extLst>
                </a:gridCol>
                <a:gridCol w="415949">
                  <a:extLst>
                    <a:ext uri="{9D8B030D-6E8A-4147-A177-3AD203B41FA5}">
                      <a16:colId xmlns:a16="http://schemas.microsoft.com/office/drawing/2014/main" val="4026085839"/>
                    </a:ext>
                  </a:extLst>
                </a:gridCol>
                <a:gridCol w="415949">
                  <a:extLst>
                    <a:ext uri="{9D8B030D-6E8A-4147-A177-3AD203B41FA5}">
                      <a16:colId xmlns:a16="http://schemas.microsoft.com/office/drawing/2014/main" val="3082397373"/>
                    </a:ext>
                  </a:extLst>
                </a:gridCol>
                <a:gridCol w="415949">
                  <a:extLst>
                    <a:ext uri="{9D8B030D-6E8A-4147-A177-3AD203B41FA5}">
                      <a16:colId xmlns:a16="http://schemas.microsoft.com/office/drawing/2014/main" val="3059897506"/>
                    </a:ext>
                  </a:extLst>
                </a:gridCol>
                <a:gridCol w="415949">
                  <a:extLst>
                    <a:ext uri="{9D8B030D-6E8A-4147-A177-3AD203B41FA5}">
                      <a16:colId xmlns:a16="http://schemas.microsoft.com/office/drawing/2014/main" val="1807637585"/>
                    </a:ext>
                  </a:extLst>
                </a:gridCol>
                <a:gridCol w="415949">
                  <a:extLst>
                    <a:ext uri="{9D8B030D-6E8A-4147-A177-3AD203B41FA5}">
                      <a16:colId xmlns:a16="http://schemas.microsoft.com/office/drawing/2014/main" val="1074370464"/>
                    </a:ext>
                  </a:extLst>
                </a:gridCol>
                <a:gridCol w="415949">
                  <a:extLst>
                    <a:ext uri="{9D8B030D-6E8A-4147-A177-3AD203B41FA5}">
                      <a16:colId xmlns:a16="http://schemas.microsoft.com/office/drawing/2014/main" val="2002865128"/>
                    </a:ext>
                  </a:extLst>
                </a:gridCol>
                <a:gridCol w="415949">
                  <a:extLst>
                    <a:ext uri="{9D8B030D-6E8A-4147-A177-3AD203B41FA5}">
                      <a16:colId xmlns:a16="http://schemas.microsoft.com/office/drawing/2014/main" val="27744914"/>
                    </a:ext>
                  </a:extLst>
                </a:gridCol>
                <a:gridCol w="415949">
                  <a:extLst>
                    <a:ext uri="{9D8B030D-6E8A-4147-A177-3AD203B41FA5}">
                      <a16:colId xmlns:a16="http://schemas.microsoft.com/office/drawing/2014/main" val="1734765660"/>
                    </a:ext>
                  </a:extLst>
                </a:gridCol>
                <a:gridCol w="415949">
                  <a:extLst>
                    <a:ext uri="{9D8B030D-6E8A-4147-A177-3AD203B41FA5}">
                      <a16:colId xmlns:a16="http://schemas.microsoft.com/office/drawing/2014/main" val="1499319924"/>
                    </a:ext>
                  </a:extLst>
                </a:gridCol>
                <a:gridCol w="415949">
                  <a:extLst>
                    <a:ext uri="{9D8B030D-6E8A-4147-A177-3AD203B41FA5}">
                      <a16:colId xmlns:a16="http://schemas.microsoft.com/office/drawing/2014/main" val="236665487"/>
                    </a:ext>
                  </a:extLst>
                </a:gridCol>
                <a:gridCol w="415949">
                  <a:extLst>
                    <a:ext uri="{9D8B030D-6E8A-4147-A177-3AD203B41FA5}">
                      <a16:colId xmlns:a16="http://schemas.microsoft.com/office/drawing/2014/main" val="4098717181"/>
                    </a:ext>
                  </a:extLst>
                </a:gridCol>
                <a:gridCol w="415949">
                  <a:extLst>
                    <a:ext uri="{9D8B030D-6E8A-4147-A177-3AD203B41FA5}">
                      <a16:colId xmlns:a16="http://schemas.microsoft.com/office/drawing/2014/main" val="19447175"/>
                    </a:ext>
                  </a:extLst>
                </a:gridCol>
                <a:gridCol w="415949">
                  <a:extLst>
                    <a:ext uri="{9D8B030D-6E8A-4147-A177-3AD203B41FA5}">
                      <a16:colId xmlns:a16="http://schemas.microsoft.com/office/drawing/2014/main" val="3983024768"/>
                    </a:ext>
                  </a:extLst>
                </a:gridCol>
                <a:gridCol w="415949">
                  <a:extLst>
                    <a:ext uri="{9D8B030D-6E8A-4147-A177-3AD203B41FA5}">
                      <a16:colId xmlns:a16="http://schemas.microsoft.com/office/drawing/2014/main" val="178811745"/>
                    </a:ext>
                  </a:extLst>
                </a:gridCol>
                <a:gridCol w="415949">
                  <a:extLst>
                    <a:ext uri="{9D8B030D-6E8A-4147-A177-3AD203B41FA5}">
                      <a16:colId xmlns:a16="http://schemas.microsoft.com/office/drawing/2014/main" val="1171263250"/>
                    </a:ext>
                  </a:extLst>
                </a:gridCol>
                <a:gridCol w="415949">
                  <a:extLst>
                    <a:ext uri="{9D8B030D-6E8A-4147-A177-3AD203B41FA5}">
                      <a16:colId xmlns:a16="http://schemas.microsoft.com/office/drawing/2014/main" val="3292201561"/>
                    </a:ext>
                  </a:extLst>
                </a:gridCol>
              </a:tblGrid>
              <a:tr h="175809">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B</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F</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H</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J</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K</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P</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Q</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U</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V</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W</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nSpc>
                          <a:spcPct val="107000"/>
                        </a:lnSpc>
                        <a:spcAft>
                          <a:spcPts val="800"/>
                        </a:spcAft>
                      </a:pPr>
                      <a:r>
                        <a:rPr lang="en-IN" sz="1100">
                          <a:effectLst/>
                        </a:rPr>
                        <a:t>Z</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1692448625"/>
                  </a:ext>
                </a:extLst>
              </a:tr>
              <a:tr h="173506">
                <a:tc>
                  <a:txBody>
                    <a:bodyPr/>
                    <a:lstStyle/>
                    <a:p>
                      <a:pPr>
                        <a:lnSpc>
                          <a:spcPct val="107000"/>
                        </a:lnSpc>
                        <a:spcAft>
                          <a:spcPts val="800"/>
                        </a:spcAft>
                      </a:pPr>
                      <a:r>
                        <a:rPr lang="en-IN" sz="1100">
                          <a:effectLst/>
                        </a:rPr>
                        <a:t>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2646002504"/>
                  </a:ext>
                </a:extLst>
              </a:tr>
              <a:tr h="173506">
                <a:tc>
                  <a:txBody>
                    <a:bodyPr/>
                    <a:lstStyle/>
                    <a:p>
                      <a:pPr>
                        <a:lnSpc>
                          <a:spcPct val="107000"/>
                        </a:lnSpc>
                        <a:spcAft>
                          <a:spcPts val="800"/>
                        </a:spcAft>
                      </a:pPr>
                      <a:r>
                        <a:rPr lang="en-IN" sz="1100">
                          <a:effectLst/>
                        </a:rPr>
                        <a:t>B</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dirty="0">
                          <a:effectLst/>
                        </a:rPr>
                        <a:t>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3578034854"/>
                  </a:ext>
                </a:extLst>
              </a:tr>
              <a:tr h="173506">
                <a:tc>
                  <a:txBody>
                    <a:bodyPr/>
                    <a:lstStyle/>
                    <a:p>
                      <a:pPr>
                        <a:lnSpc>
                          <a:spcPct val="107000"/>
                        </a:lnSpc>
                        <a:spcAft>
                          <a:spcPts val="800"/>
                        </a:spcAft>
                      </a:pPr>
                      <a:r>
                        <a:rPr lang="en-IN" sz="1100">
                          <a:effectLst/>
                        </a:rPr>
                        <a:t>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3430412485"/>
                  </a:ext>
                </a:extLst>
              </a:tr>
              <a:tr h="198628">
                <a:tc>
                  <a:txBody>
                    <a:bodyPr/>
                    <a:lstStyle/>
                    <a:p>
                      <a:pPr>
                        <a:lnSpc>
                          <a:spcPct val="107000"/>
                        </a:lnSpc>
                        <a:spcAft>
                          <a:spcPts val="800"/>
                        </a:spcAft>
                      </a:pPr>
                      <a:r>
                        <a:rPr lang="en-IN" sz="1100">
                          <a:effectLst/>
                        </a:rPr>
                        <a:t>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dirty="0">
                          <a:effectLst/>
                        </a:rPr>
                        <a:t>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565892156"/>
                  </a:ext>
                </a:extLst>
              </a:tr>
              <a:tr h="175809">
                <a:tc>
                  <a:txBody>
                    <a:bodyPr/>
                    <a:lstStyle/>
                    <a:p>
                      <a:pPr>
                        <a:lnSpc>
                          <a:spcPct val="107000"/>
                        </a:lnSpc>
                        <a:spcAft>
                          <a:spcPts val="800"/>
                        </a:spcAft>
                      </a:pPr>
                      <a:r>
                        <a:rPr lang="en-IN" sz="1100">
                          <a:effectLst/>
                        </a:rPr>
                        <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2697787152"/>
                  </a:ext>
                </a:extLst>
              </a:tr>
              <a:tr h="173506">
                <a:tc>
                  <a:txBody>
                    <a:bodyPr/>
                    <a:lstStyle/>
                    <a:p>
                      <a:pPr>
                        <a:lnSpc>
                          <a:spcPct val="107000"/>
                        </a:lnSpc>
                        <a:spcAft>
                          <a:spcPts val="800"/>
                        </a:spcAft>
                      </a:pPr>
                      <a:r>
                        <a:rPr lang="en-IN" sz="1100">
                          <a:effectLst/>
                        </a:rPr>
                        <a:t>F</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3179509909"/>
                  </a:ext>
                </a:extLst>
              </a:tr>
              <a:tr h="178374">
                <a:tc>
                  <a:txBody>
                    <a:bodyPr/>
                    <a:lstStyle/>
                    <a:p>
                      <a:pPr>
                        <a:lnSpc>
                          <a:spcPct val="107000"/>
                        </a:lnSpc>
                        <a:spcAft>
                          <a:spcPts val="800"/>
                        </a:spcAft>
                      </a:pPr>
                      <a:r>
                        <a:rPr lang="en-IN" sz="1100">
                          <a:effectLst/>
                        </a:rPr>
                        <a:t>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2506318047"/>
                  </a:ext>
                </a:extLst>
              </a:tr>
              <a:tr h="175809">
                <a:tc>
                  <a:txBody>
                    <a:bodyPr/>
                    <a:lstStyle/>
                    <a:p>
                      <a:pPr>
                        <a:lnSpc>
                          <a:spcPct val="107000"/>
                        </a:lnSpc>
                        <a:spcAft>
                          <a:spcPts val="800"/>
                        </a:spcAft>
                      </a:pPr>
                      <a:r>
                        <a:rPr lang="en-IN" sz="1100">
                          <a:effectLst/>
                        </a:rPr>
                        <a:t>H</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1428965563"/>
                  </a:ext>
                </a:extLst>
              </a:tr>
              <a:tr h="173506">
                <a:tc>
                  <a:txBody>
                    <a:bodyPr/>
                    <a:lstStyle/>
                    <a:p>
                      <a:pPr>
                        <a:lnSpc>
                          <a:spcPct val="107000"/>
                        </a:lnSpc>
                        <a:spcAft>
                          <a:spcPts val="800"/>
                        </a:spcAft>
                      </a:pPr>
                      <a:r>
                        <a:rPr lang="en-IN" sz="1100">
                          <a:effectLst/>
                        </a:rPr>
                        <a:t>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868908603"/>
                  </a:ext>
                </a:extLst>
              </a:tr>
              <a:tr h="176987">
                <a:tc>
                  <a:txBody>
                    <a:bodyPr/>
                    <a:lstStyle/>
                    <a:p>
                      <a:pPr>
                        <a:lnSpc>
                          <a:spcPct val="107000"/>
                        </a:lnSpc>
                        <a:spcAft>
                          <a:spcPts val="800"/>
                        </a:spcAft>
                      </a:pPr>
                      <a:r>
                        <a:rPr lang="en-IN" sz="1100">
                          <a:effectLst/>
                        </a:rPr>
                        <a:t>J</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1422968941"/>
                  </a:ext>
                </a:extLst>
              </a:tr>
              <a:tr h="175809">
                <a:tc>
                  <a:txBody>
                    <a:bodyPr/>
                    <a:lstStyle/>
                    <a:p>
                      <a:pPr>
                        <a:lnSpc>
                          <a:spcPct val="107000"/>
                        </a:lnSpc>
                        <a:spcAft>
                          <a:spcPts val="800"/>
                        </a:spcAft>
                      </a:pPr>
                      <a:r>
                        <a:rPr lang="en-IN" sz="1100">
                          <a:effectLst/>
                        </a:rPr>
                        <a:t>K</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1343278172"/>
                  </a:ext>
                </a:extLst>
              </a:tr>
              <a:tr h="178164">
                <a:tc>
                  <a:txBody>
                    <a:bodyPr/>
                    <a:lstStyle/>
                    <a:p>
                      <a:pPr>
                        <a:lnSpc>
                          <a:spcPct val="107000"/>
                        </a:lnSpc>
                        <a:spcAft>
                          <a:spcPts val="800"/>
                        </a:spcAft>
                      </a:pPr>
                      <a:r>
                        <a:rPr lang="en-IN" sz="1100">
                          <a:effectLst/>
                        </a:rPr>
                        <a:t>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3258240409"/>
                  </a:ext>
                </a:extLst>
              </a:tr>
              <a:tr h="173506">
                <a:tc>
                  <a:txBody>
                    <a:bodyPr/>
                    <a:lstStyle/>
                    <a:p>
                      <a:pPr>
                        <a:lnSpc>
                          <a:spcPct val="107000"/>
                        </a:lnSpc>
                        <a:spcAft>
                          <a:spcPts val="800"/>
                        </a:spcAft>
                      </a:pPr>
                      <a:r>
                        <a:rPr lang="en-IN" sz="1100">
                          <a:effectLst/>
                        </a:rPr>
                        <a:t>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223391312"/>
                  </a:ext>
                </a:extLst>
              </a:tr>
              <a:tr h="187124">
                <a:tc>
                  <a:txBody>
                    <a:bodyPr/>
                    <a:lstStyle/>
                    <a:p>
                      <a:pPr>
                        <a:lnSpc>
                          <a:spcPct val="107000"/>
                        </a:lnSpc>
                        <a:spcAft>
                          <a:spcPts val="800"/>
                        </a:spcAft>
                      </a:pPr>
                      <a:r>
                        <a:rPr lang="en-IN" sz="1100">
                          <a:effectLst/>
                        </a:rPr>
                        <a:t>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169550665"/>
                  </a:ext>
                </a:extLst>
              </a:tr>
              <a:tr h="209166">
                <a:tc>
                  <a:txBody>
                    <a:bodyPr/>
                    <a:lstStyle/>
                    <a:p>
                      <a:pPr>
                        <a:lnSpc>
                          <a:spcPct val="107000"/>
                        </a:lnSpc>
                        <a:spcAft>
                          <a:spcPts val="800"/>
                        </a:spcAft>
                      </a:pPr>
                      <a:r>
                        <a:rPr lang="en-IN" sz="1100">
                          <a:effectLst/>
                        </a:rPr>
                        <a:t>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2653731083"/>
                  </a:ext>
                </a:extLst>
              </a:tr>
              <a:tr h="225257">
                <a:tc>
                  <a:txBody>
                    <a:bodyPr/>
                    <a:lstStyle/>
                    <a:p>
                      <a:pPr>
                        <a:lnSpc>
                          <a:spcPct val="107000"/>
                        </a:lnSpc>
                        <a:spcAft>
                          <a:spcPts val="800"/>
                        </a:spcAft>
                      </a:pPr>
                      <a:r>
                        <a:rPr lang="en-IN" sz="1100">
                          <a:effectLst/>
                        </a:rPr>
                        <a:t>P</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553285683"/>
                  </a:ext>
                </a:extLst>
              </a:tr>
              <a:tr h="173506">
                <a:tc>
                  <a:txBody>
                    <a:bodyPr/>
                    <a:lstStyle/>
                    <a:p>
                      <a:pPr>
                        <a:lnSpc>
                          <a:spcPct val="107000"/>
                        </a:lnSpc>
                        <a:spcAft>
                          <a:spcPts val="800"/>
                        </a:spcAft>
                      </a:pPr>
                      <a:r>
                        <a:rPr lang="en-IN" sz="1100">
                          <a:effectLst/>
                        </a:rPr>
                        <a:t>Q</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3372754530"/>
                  </a:ext>
                </a:extLst>
              </a:tr>
              <a:tr h="175809">
                <a:tc>
                  <a:txBody>
                    <a:bodyPr/>
                    <a:lstStyle/>
                    <a:p>
                      <a:pPr>
                        <a:lnSpc>
                          <a:spcPct val="107000"/>
                        </a:lnSpc>
                        <a:spcAft>
                          <a:spcPts val="800"/>
                        </a:spcAft>
                      </a:pPr>
                      <a:r>
                        <a:rPr lang="en-IN" sz="1100">
                          <a:effectLst/>
                        </a:rPr>
                        <a:t>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4023049168"/>
                  </a:ext>
                </a:extLst>
              </a:tr>
              <a:tr h="173506">
                <a:tc>
                  <a:txBody>
                    <a:bodyPr/>
                    <a:lstStyle/>
                    <a:p>
                      <a:pPr>
                        <a:lnSpc>
                          <a:spcPct val="107000"/>
                        </a:lnSpc>
                        <a:spcAft>
                          <a:spcPts val="800"/>
                        </a:spcAft>
                      </a:pPr>
                      <a:r>
                        <a:rPr lang="en-IN" sz="1100">
                          <a:effectLst/>
                        </a:rPr>
                        <a: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4101280566"/>
                  </a:ext>
                </a:extLst>
              </a:tr>
              <a:tr h="173506">
                <a:tc>
                  <a:txBody>
                    <a:bodyPr/>
                    <a:lstStyle/>
                    <a:p>
                      <a:pPr>
                        <a:lnSpc>
                          <a:spcPct val="107000"/>
                        </a:lnSpc>
                        <a:spcAft>
                          <a:spcPts val="800"/>
                        </a:spcAft>
                      </a:pPr>
                      <a:r>
                        <a:rPr lang="en-IN" sz="1100">
                          <a:effectLst/>
                        </a:rPr>
                        <a:t>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4208335011"/>
                  </a:ext>
                </a:extLst>
              </a:tr>
              <a:tr h="189568">
                <a:tc>
                  <a:txBody>
                    <a:bodyPr/>
                    <a:lstStyle/>
                    <a:p>
                      <a:pPr>
                        <a:lnSpc>
                          <a:spcPct val="107000"/>
                        </a:lnSpc>
                        <a:spcAft>
                          <a:spcPts val="800"/>
                        </a:spcAft>
                      </a:pPr>
                      <a:r>
                        <a:rPr lang="en-IN" sz="1100">
                          <a:effectLst/>
                        </a:rPr>
                        <a:t>U</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3697969109"/>
                  </a:ext>
                </a:extLst>
              </a:tr>
              <a:tr h="173506">
                <a:tc>
                  <a:txBody>
                    <a:bodyPr/>
                    <a:lstStyle/>
                    <a:p>
                      <a:pPr>
                        <a:lnSpc>
                          <a:spcPct val="107000"/>
                        </a:lnSpc>
                        <a:spcAft>
                          <a:spcPts val="800"/>
                        </a:spcAft>
                      </a:pPr>
                      <a:r>
                        <a:rPr lang="en-IN" sz="1100">
                          <a:effectLst/>
                        </a:rPr>
                        <a:t>V</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dirty="0">
                          <a:effectLst/>
                        </a:rPr>
                        <a:t>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2801048842"/>
                  </a:ext>
                </a:extLst>
              </a:tr>
              <a:tr h="194587">
                <a:tc>
                  <a:txBody>
                    <a:bodyPr/>
                    <a:lstStyle/>
                    <a:p>
                      <a:pPr>
                        <a:lnSpc>
                          <a:spcPct val="107000"/>
                        </a:lnSpc>
                        <a:spcAft>
                          <a:spcPts val="800"/>
                        </a:spcAft>
                      </a:pPr>
                      <a:r>
                        <a:rPr lang="en-IN" sz="1100">
                          <a:effectLst/>
                        </a:rPr>
                        <a:t>W</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2048914717"/>
                  </a:ext>
                </a:extLst>
              </a:tr>
              <a:tr h="175809">
                <a:tc>
                  <a:txBody>
                    <a:bodyPr/>
                    <a:lstStyle/>
                    <a:p>
                      <a:pPr>
                        <a:lnSpc>
                          <a:spcPct val="107000"/>
                        </a:lnSpc>
                        <a:spcAft>
                          <a:spcPts val="800"/>
                        </a:spcAft>
                      </a:pPr>
                      <a:r>
                        <a:rPr lang="en-IN" sz="1100">
                          <a:effectLst/>
                        </a:rPr>
                        <a:t>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2079984668"/>
                  </a:ext>
                </a:extLst>
              </a:tr>
              <a:tr h="173506">
                <a:tc>
                  <a:txBody>
                    <a:bodyPr/>
                    <a:lstStyle/>
                    <a:p>
                      <a:pPr>
                        <a:lnSpc>
                          <a:spcPct val="107000"/>
                        </a:lnSpc>
                        <a:spcAft>
                          <a:spcPts val="800"/>
                        </a:spcAft>
                      </a:pPr>
                      <a:r>
                        <a:rPr lang="en-IN" sz="1100">
                          <a:effectLst/>
                        </a:rPr>
                        <a: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13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256845652"/>
                  </a:ext>
                </a:extLst>
              </a:tr>
              <a:tr h="185171">
                <a:tc>
                  <a:txBody>
                    <a:bodyPr/>
                    <a:lstStyle/>
                    <a:p>
                      <a:pPr>
                        <a:lnSpc>
                          <a:spcPct val="107000"/>
                        </a:lnSpc>
                        <a:spcAft>
                          <a:spcPts val="800"/>
                        </a:spcAft>
                      </a:pPr>
                      <a:r>
                        <a:rPr lang="en-IN" sz="1100">
                          <a:effectLst/>
                        </a:rPr>
                        <a:t>Z</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tc>
                  <a:txBody>
                    <a:bodyPr/>
                    <a:lstStyle/>
                    <a:p>
                      <a:pPr algn="r">
                        <a:lnSpc>
                          <a:spcPct val="107000"/>
                        </a:lnSpc>
                        <a:spcAft>
                          <a:spcPts val="800"/>
                        </a:spcAft>
                      </a:pPr>
                      <a:r>
                        <a:rPr lang="en-IN" sz="1100" dirty="0">
                          <a:effectLst/>
                        </a:rPr>
                        <a:t>12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929" marR="65929" marT="0" marB="0" anchor="b"/>
                </a:tc>
                <a:extLst>
                  <a:ext uri="{0D108BD9-81ED-4DB2-BD59-A6C34878D82A}">
                    <a16:rowId xmlns:a16="http://schemas.microsoft.com/office/drawing/2014/main" val="3621385774"/>
                  </a:ext>
                </a:extLst>
              </a:tr>
            </a:tbl>
          </a:graphicData>
        </a:graphic>
      </p:graphicFrame>
    </p:spTree>
    <p:extLst>
      <p:ext uri="{BB962C8B-B14F-4D97-AF65-F5344CB8AC3E}">
        <p14:creationId xmlns:p14="http://schemas.microsoft.com/office/powerpoint/2010/main" val="1801784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A92E-64D3-41F3-BE7A-22FE4854B7D1}"/>
              </a:ext>
            </a:extLst>
          </p:cNvPr>
          <p:cNvSpPr>
            <a:spLocks noGrp="1"/>
          </p:cNvSpPr>
          <p:nvPr>
            <p:ph type="title"/>
          </p:nvPr>
        </p:nvSpPr>
        <p:spPr>
          <a:xfrm>
            <a:off x="482580" y="-194206"/>
            <a:ext cx="11029616" cy="1188720"/>
          </a:xfrm>
        </p:spPr>
        <p:txBody>
          <a:bodyPr/>
          <a:lstStyle/>
          <a:p>
            <a:r>
              <a:rPr lang="en-US" dirty="0"/>
              <a:t>Report</a:t>
            </a:r>
            <a:endParaRPr lang="en-IN" dirty="0"/>
          </a:p>
        </p:txBody>
      </p:sp>
      <p:pic>
        <p:nvPicPr>
          <p:cNvPr id="4" name="Picture 3">
            <a:extLst>
              <a:ext uri="{FF2B5EF4-FFF2-40B4-BE49-F238E27FC236}">
                <a16:creationId xmlns:a16="http://schemas.microsoft.com/office/drawing/2014/main" id="{5C15DCA3-C5A5-4E05-9472-95E304919B5F}"/>
              </a:ext>
            </a:extLst>
          </p:cNvPr>
          <p:cNvPicPr>
            <a:picLocks noChangeAspect="1"/>
          </p:cNvPicPr>
          <p:nvPr/>
        </p:nvPicPr>
        <p:blipFill>
          <a:blip r:embed="rId2"/>
          <a:stretch>
            <a:fillRect/>
          </a:stretch>
        </p:blipFill>
        <p:spPr>
          <a:xfrm>
            <a:off x="3885975" y="994514"/>
            <a:ext cx="4585671" cy="5578033"/>
          </a:xfrm>
          <a:prstGeom prst="rect">
            <a:avLst/>
          </a:prstGeom>
        </p:spPr>
      </p:pic>
    </p:spTree>
    <p:extLst>
      <p:ext uri="{BB962C8B-B14F-4D97-AF65-F5344CB8AC3E}">
        <p14:creationId xmlns:p14="http://schemas.microsoft.com/office/powerpoint/2010/main" val="746831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D3A28-BF50-4606-93A0-04995882713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a:t>
            </a:r>
            <a:r>
              <a:rPr lang="en-US" dirty="0" err="1">
                <a:latin typeface="Times New Roman" panose="02020603050405020304" pitchFamily="18" charset="0"/>
                <a:cs typeface="Times New Roman" panose="02020603050405020304" pitchFamily="18" charset="0"/>
              </a:rPr>
              <a:t>StatemeNt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171116E-5131-46CC-B499-915C4275EAE4}"/>
              </a:ext>
            </a:extLst>
          </p:cNvPr>
          <p:cNvSpPr>
            <a:spLocks noGrp="1"/>
          </p:cNvSpPr>
          <p:nvPr>
            <p:ph idx="1"/>
          </p:nvPr>
        </p:nvSpPr>
        <p:spPr>
          <a:xfrm>
            <a:off x="581191" y="2240280"/>
            <a:ext cx="11029615" cy="1188720"/>
          </a:xfrm>
        </p:spPr>
        <p:txBody>
          <a:bodyPr>
            <a:normAutofit/>
          </a:bodyPr>
          <a:lstStyle/>
          <a:p>
            <a:pPr>
              <a:lnSpc>
                <a:spcPct val="100000"/>
              </a:lnSpc>
            </a:pPr>
            <a:r>
              <a:rPr lang="en-US" sz="3000" dirty="0">
                <a:latin typeface="Times New Roman" panose="02020603050405020304" pitchFamily="18" charset="0"/>
                <a:cs typeface="Times New Roman" panose="02020603050405020304" pitchFamily="18" charset="0"/>
              </a:rPr>
              <a:t>Propose an algorithm using Long Short Term Memory (LSTM) to perform American sign language recognition for alphabets (A-Z).</a:t>
            </a:r>
          </a:p>
        </p:txBody>
      </p:sp>
    </p:spTree>
    <p:extLst>
      <p:ext uri="{BB962C8B-B14F-4D97-AF65-F5344CB8AC3E}">
        <p14:creationId xmlns:p14="http://schemas.microsoft.com/office/powerpoint/2010/main" val="799222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1FC43-C0AC-4C26-BB20-495441793D3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 and future works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AD8F64A-7663-45DA-B195-8DEC06E8023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From the above system we can recognize the American Sign Language(ASL) and detect the gestures.</a:t>
            </a:r>
          </a:p>
          <a:p>
            <a:r>
              <a:rPr lang="en-US" dirty="0">
                <a:latin typeface="Times New Roman" panose="02020603050405020304" pitchFamily="18" charset="0"/>
                <a:cs typeface="Times New Roman" panose="02020603050405020304" pitchFamily="18" charset="0"/>
              </a:rPr>
              <a:t>The system can be used in different areas like human computer interface etc.</a:t>
            </a:r>
          </a:p>
          <a:p>
            <a:r>
              <a:rPr lang="en-US" dirty="0">
                <a:latin typeface="Times New Roman" panose="02020603050405020304" pitchFamily="18" charset="0"/>
                <a:cs typeface="Times New Roman" panose="02020603050405020304" pitchFamily="18" charset="0"/>
              </a:rPr>
              <a:t>The future works will be to improve the accuracy of the algorithm.</a:t>
            </a:r>
          </a:p>
          <a:p>
            <a:r>
              <a:rPr lang="en-US" dirty="0">
                <a:latin typeface="Times New Roman" panose="02020603050405020304" pitchFamily="18" charset="0"/>
                <a:cs typeface="Times New Roman" panose="02020603050405020304" pitchFamily="18" charset="0"/>
              </a:rPr>
              <a:t>The future work is to generate words from the system.</a:t>
            </a:r>
          </a:p>
        </p:txBody>
      </p:sp>
    </p:spTree>
    <p:extLst>
      <p:ext uri="{BB962C8B-B14F-4D97-AF65-F5344CB8AC3E}">
        <p14:creationId xmlns:p14="http://schemas.microsoft.com/office/powerpoint/2010/main" val="2704944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E5491-32EA-4503-AB91-7CCD75E3AEA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46F62E2-F75A-4586-808E-8099055F8F91}"/>
              </a:ext>
            </a:extLst>
          </p:cNvPr>
          <p:cNvSpPr>
            <a:spLocks noGrp="1"/>
          </p:cNvSpPr>
          <p:nvPr>
            <p:ph idx="1"/>
          </p:nvPr>
        </p:nvSpPr>
        <p:spPr>
          <a:xfrm>
            <a:off x="-20588" y="2142565"/>
            <a:ext cx="12179142" cy="4013279"/>
          </a:xfrm>
        </p:spPr>
        <p:txBody>
          <a:bodyPr>
            <a:normAutofit fontScale="77500" lnSpcReduction="20000"/>
          </a:bodyPr>
          <a:lstStyle/>
          <a:p>
            <a:pPr marL="342900" lvl="0" indent="-342900" algn="just">
              <a:lnSpc>
                <a:spcPct val="107000"/>
              </a:lnSpc>
              <a:spcAft>
                <a:spcPts val="800"/>
              </a:spcAft>
              <a:buFont typeface="+mj-lt"/>
              <a:buAutoNum type="arabicPeriod"/>
              <a:tabLst>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 A.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Abdulhussein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and F. A. Raheem, “Hand gesture recognition of static letters American sign language (ASL) using deep learning,” Engineering and Technology Journal, Vol. 38, No. 06, pp. 926-937, 2020.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Teak-Wei Chong and Boon-</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Giin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Lee, American Sign Language Recognition Using Leap Motion Controller with Machine Learning Approach, Department of Electronics Engineering, Keimyung University, Daegu 42601, Korea, October 2018.</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Matteo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Rinalduzzi</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Alessio De Angelis, Francesco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Santoni</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Emanuele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Buchicchio</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Antonio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Moschitta</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Paolo Carbone, Paolo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Bellitti</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Mauro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Serpelloni</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Gesture Recognition of Sign Language Alphabet Using a Magnetic Positioning System, June 2021.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tabLst>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Rajesh George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Rajan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Dr.M.Judith</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Leo,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American Sign Language Alphabets Recognition using Hand Crafted and Deep Learning Features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IEEE Xplore Part Number:CFP20F70-ART published on 2020.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tabLst>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Sourav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Bhowmick</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Sushant Kumar and Anurag Kumar, Hand Gesture Recognition of English Alphabets using Artificial Neural Network, published on 2015.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Ross E. Mitchell, Gallaudet Research Institute, Draft manuscript accepted for publication in Sign Language Studies, Volume 6, Number 3, 2006.</a:t>
            </a:r>
          </a:p>
          <a:p>
            <a:pPr marL="342900" lvl="0" indent="-342900">
              <a:lnSpc>
                <a:spcPct val="107000"/>
              </a:lnSpc>
              <a:spcAft>
                <a:spcPts val="800"/>
              </a:spcAft>
              <a:buFont typeface="+mj-lt"/>
              <a:buAutoNum type="arabicPeriod"/>
              <a:tabLst>
                <a:tab pos="457200" algn="l"/>
              </a:tabLst>
            </a:pP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Onamon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Pinsanoh</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Yuttana</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Kitjaidure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Ariya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Thongtawee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 Novel Feature Extraction for American Sign Language Recognition Using Webcam. Published in 2018.</a:t>
            </a:r>
          </a:p>
          <a:p>
            <a:pPr marL="342900" lvl="0" indent="-342900">
              <a:lnSpc>
                <a:spcPct val="107000"/>
              </a:lnSpc>
              <a:spcAft>
                <a:spcPts val="800"/>
              </a:spcAft>
              <a:buFont typeface="+mj-lt"/>
              <a:buAutoNum type="arabicPeriod"/>
              <a:tabLst>
                <a:tab pos="457200" algn="l"/>
              </a:tabLst>
            </a:pPr>
            <a:r>
              <a:rPr lang="en-IN" sz="1800" dirty="0">
                <a:effectLst/>
                <a:latin typeface="Times New Roman" panose="02020603050405020304" pitchFamily="18" charset="0"/>
                <a:ea typeface="Calibri" panose="020F0502020204030204" pitchFamily="34" charset="0"/>
              </a:rPr>
              <a:t>Chinmaya R. </a:t>
            </a:r>
            <a:r>
              <a:rPr lang="en-IN" sz="1800" dirty="0" err="1">
                <a:effectLst/>
                <a:latin typeface="Times New Roman" panose="02020603050405020304" pitchFamily="18" charset="0"/>
                <a:ea typeface="Calibri" panose="020F0502020204030204" pitchFamily="34" charset="0"/>
              </a:rPr>
              <a:t>Naguri</a:t>
            </a:r>
            <a:r>
              <a:rPr lang="en-IN" sz="1800" dirty="0">
                <a:effectLst/>
                <a:latin typeface="Times New Roman" panose="02020603050405020304" pitchFamily="18" charset="0"/>
                <a:ea typeface="Calibri" panose="020F0502020204030204" pitchFamily="34" charset="0"/>
              </a:rPr>
              <a:t>, Razvan C. </a:t>
            </a:r>
            <a:r>
              <a:rPr lang="en-IN" sz="1800" dirty="0" err="1">
                <a:effectLst/>
                <a:latin typeface="Times New Roman" panose="02020603050405020304" pitchFamily="18" charset="0"/>
                <a:ea typeface="Calibri" panose="020F0502020204030204" pitchFamily="34" charset="0"/>
              </a:rPr>
              <a:t>Bunescu.Recognition</a:t>
            </a:r>
            <a:r>
              <a:rPr lang="en-IN" sz="1800" dirty="0">
                <a:effectLst/>
                <a:latin typeface="Times New Roman" panose="02020603050405020304" pitchFamily="18" charset="0"/>
                <a:ea typeface="Calibri" panose="020F0502020204030204" pitchFamily="34" charset="0"/>
              </a:rPr>
              <a:t> of Dynamic Hand Gestures from 3D Motion Data using LSTM and CNN architectures. Published in 2017.</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8923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DBDF8-DFC5-41BC-8257-290CBC24853C}"/>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C09EAA70-5311-4BD4-BE53-A1D4A7B0008D}"/>
              </a:ext>
            </a:extLst>
          </p:cNvPr>
          <p:cNvSpPr>
            <a:spLocks noGrp="1"/>
          </p:cNvSpPr>
          <p:nvPr>
            <p:ph idx="1"/>
          </p:nvPr>
        </p:nvSpPr>
        <p:spPr>
          <a:xfrm>
            <a:off x="-1" y="2230379"/>
            <a:ext cx="12166327" cy="4009056"/>
          </a:xfrm>
        </p:spPr>
        <p:txBody>
          <a:bodyPr>
            <a:noAutofit/>
          </a:bodyPr>
          <a:lstStyle/>
          <a:p>
            <a:pPr marL="0" lvl="0" indent="0" algn="just">
              <a:lnSpc>
                <a:spcPct val="107000"/>
              </a:lnSpc>
              <a:buNone/>
              <a:tabLst>
                <a:tab pos="457200" algn="l"/>
              </a:tabLst>
            </a:pP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9.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Kshitij</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Meena, Manish Kumar, Mohit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Jangra</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Controlling Mouse Motions Using Eye Tracking Using Computer Vision, Published in 2020.</a:t>
            </a:r>
          </a:p>
          <a:p>
            <a:pPr marL="342900" indent="-342900" algn="just">
              <a:lnSpc>
                <a:spcPct val="115000"/>
              </a:lnSpc>
              <a:buAutoNum type="arabicPeriod" startAt="10"/>
              <a:tabLst>
                <a:tab pos="457200" algn="l"/>
              </a:tabLst>
            </a:pP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Kai Li,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Qieshi</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Zhang, Jun Cheng,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Jianming</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Liu</a:t>
            </a:r>
            <a:r>
              <a:rPr lang="en-IN" sz="13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Hand Gesture Tracking and Recognition based Human-Computer Interaction System and Its Applications published on 2018.</a:t>
            </a:r>
          </a:p>
          <a:p>
            <a:pPr marL="342900" indent="-342900" algn="just">
              <a:lnSpc>
                <a:spcPct val="115000"/>
              </a:lnSpc>
              <a:buFont typeface="Wingdings 2" panose="05020102010507070707" pitchFamily="18" charset="2"/>
              <a:buAutoNum type="arabicPeriod" startAt="10"/>
              <a:tabLst>
                <a:tab pos="457200" algn="l"/>
              </a:tabLst>
            </a:pPr>
            <a:r>
              <a:rPr lang="en-IN"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Subhangi</a:t>
            </a:r>
            <a:r>
              <a:rPr lang="en-IN"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Adhikary</a:t>
            </a:r>
            <a:r>
              <a:rPr lang="en-IN"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Anjan Kumar Talukdar</a:t>
            </a:r>
            <a:r>
              <a:rPr lang="en-IN"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Kandarpa</a:t>
            </a:r>
            <a:r>
              <a:rPr lang="en-IN"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Kumar </a:t>
            </a:r>
            <a:r>
              <a:rPr lang="en-IN"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Sarma</a:t>
            </a:r>
            <a:r>
              <a:rPr lang="en-IN" sz="1300" kern="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 Vision-based System for Recognition of Words used in Indian Sign Language Using </a:t>
            </a:r>
            <a:r>
              <a:rPr lang="en-IN" sz="1300" kern="18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MediaPipe</a:t>
            </a:r>
            <a:r>
              <a:rPr lang="en-IN" sz="1300" kern="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Published on 2021.</a:t>
            </a:r>
          </a:p>
          <a:p>
            <a:pPr marL="342900" indent="-342900" algn="just">
              <a:lnSpc>
                <a:spcPct val="115000"/>
              </a:lnSpc>
              <a:buFont typeface="Wingdings 2" panose="05020102010507070707" pitchFamily="18" charset="2"/>
              <a:buAutoNum type="arabicPeriod" startAt="10"/>
              <a:tabLst>
                <a:tab pos="457200" algn="l"/>
              </a:tabLst>
            </a:pP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Vaishnav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Chunduru</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Mrinalkanti</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Roy;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Dasari</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Romit</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N. S;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Rajeevlochana</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G.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Chittawadigi</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Hand Tracking in 3D Space using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MediaPipe</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and PnP Method for Intuitive Control of Virtual Globe published on 2021.</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buFont typeface="Wingdings 2" panose="05020102010507070707" pitchFamily="18" charset="2"/>
              <a:buAutoNum type="arabicPeriod" startAt="10"/>
              <a:tabLst>
                <a:tab pos="457200" algn="l"/>
              </a:tabLst>
            </a:pP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Srseehari</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Sreenath</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D. Ivan Daniels;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Apparaju</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S. D. Ganesh;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Yashaswi</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S.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Kuruganti</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Rajeevlochana</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G.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Chittawadigi.Monocular</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Tracking of Human Hand on a Smart Phone Camera using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MediaPipe</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and its Application in Robotics. Published on 2021.</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buFont typeface="Wingdings 2" panose="05020102010507070707" pitchFamily="18" charset="2"/>
              <a:buAutoNum type="arabicPeriod" startAt="10"/>
              <a:tabLst>
                <a:tab pos="457200" algn="l"/>
              </a:tabLst>
            </a:pP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Arpana</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Mahajan;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Jhanvi</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Patel; Mittal Parmar; Gomes Luis Abrantes Joao;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Kishori</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Shekokar</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Sheshang</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Degadwala.3-Layer LSTM Model for Detection of Epileptic Seizures Published in 2020.</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buFont typeface="Wingdings 2" panose="05020102010507070707" pitchFamily="18" charset="2"/>
              <a:buAutoNum type="arabicPeriod" startAt="10"/>
              <a:tabLst>
                <a:tab pos="457200" algn="l"/>
              </a:tabLst>
            </a:pP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Md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Rashedul</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Islam;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Ummey</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Kulsum</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Mitu</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Rasel Ahmed Bhuiyan;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Jungpil</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Shin. Hand Gesture Feature Extraction Using Deep Convolutional Neural Network for Recognizing American Sign Language. Published in 2018.</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buFont typeface="Wingdings 2" panose="05020102010507070707" pitchFamily="18" charset="2"/>
              <a:buAutoNum type="arabicPeriod" startAt="10"/>
              <a:tabLst>
                <a:tab pos="457200" algn="l"/>
              </a:tabLst>
            </a:pP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Xingyao</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Zhang;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Haojun</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Xia;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Donglin</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Zhuang; Hao Sun; Xin Fu; Michael B. Taylor;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Shuaiwen</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Leon Song . η-LSTM: Co-Designing Highly-Efficient Large LSTM Training via Exploiting Memory-Saving and Architectural Design Opportunities. Published in 2021.</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buFont typeface="Wingdings 2" panose="05020102010507070707" pitchFamily="18" charset="2"/>
              <a:buAutoNum type="arabicPeriod" startAt="10"/>
              <a:tabLst>
                <a:tab pos="457200" algn="l"/>
              </a:tabLst>
            </a:pP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Diederik</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P.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Kingma</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Jimmy Ba. Adam: A Method for Stochastic Optimization. Published as a conference paper at the 3rd International Conference for Learning Representations, San Diego, 2015</a:t>
            </a:r>
            <a:r>
              <a:rPr lang="en-IN" sz="1300" dirty="0">
                <a:latin typeface="Calibri" panose="020F0502020204030204" pitchFamily="34" charset="0"/>
                <a:ea typeface="Calibri" panose="020F0502020204030204" pitchFamily="34" charset="0"/>
                <a:cs typeface="Times New Roman" panose="02020603050405020304" pitchFamily="18" charset="0"/>
              </a:rPr>
              <a:t>.</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01405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DBDF8-DFC5-41BC-8257-290CBC24853C}"/>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C09EAA70-5311-4BD4-BE53-A1D4A7B0008D}"/>
              </a:ext>
            </a:extLst>
          </p:cNvPr>
          <p:cNvSpPr>
            <a:spLocks noGrp="1"/>
          </p:cNvSpPr>
          <p:nvPr>
            <p:ph idx="1"/>
          </p:nvPr>
        </p:nvSpPr>
        <p:spPr>
          <a:xfrm>
            <a:off x="-1" y="2230379"/>
            <a:ext cx="12166327" cy="4009056"/>
          </a:xfrm>
        </p:spPr>
        <p:txBody>
          <a:bodyPr>
            <a:noAutofit/>
          </a:bodyPr>
          <a:lstStyle/>
          <a:p>
            <a:pPr marL="0" lvl="0" indent="0" algn="just">
              <a:lnSpc>
                <a:spcPct val="107000"/>
              </a:lnSpc>
              <a:buNone/>
              <a:tabLst>
                <a:tab pos="457200" algn="l"/>
              </a:tabLst>
            </a:pP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9.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Kshitij</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Meena, Manish Kumar, Mohit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Jangra</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Controlling Mouse Motions Using Eye Tracking Using Computer Vision, Published in 2020.</a:t>
            </a:r>
          </a:p>
          <a:p>
            <a:pPr marL="342900" indent="-342900" algn="just">
              <a:lnSpc>
                <a:spcPct val="115000"/>
              </a:lnSpc>
              <a:buAutoNum type="arabicPeriod" startAt="10"/>
              <a:tabLst>
                <a:tab pos="457200" algn="l"/>
              </a:tabLst>
            </a:pP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Kai Li,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Qieshi</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Zhang, Jun Cheng,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Jianming</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Liu</a:t>
            </a:r>
            <a:r>
              <a:rPr lang="en-IN" sz="13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Hand Gesture Tracking and Recognition based Human-Computer Interaction System and Its Applications published on 2018.</a:t>
            </a:r>
          </a:p>
          <a:p>
            <a:pPr marL="342900" indent="-342900" algn="just">
              <a:lnSpc>
                <a:spcPct val="115000"/>
              </a:lnSpc>
              <a:buFont typeface="Wingdings 2" panose="05020102010507070707" pitchFamily="18" charset="2"/>
              <a:buAutoNum type="arabicPeriod" startAt="10"/>
              <a:tabLst>
                <a:tab pos="457200" algn="l"/>
              </a:tabLst>
            </a:pPr>
            <a:r>
              <a:rPr lang="en-IN"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Subhangi</a:t>
            </a:r>
            <a:r>
              <a:rPr lang="en-IN"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Adhikary</a:t>
            </a:r>
            <a:r>
              <a:rPr lang="en-IN"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Anjan Kumar Talukdar</a:t>
            </a:r>
            <a:r>
              <a:rPr lang="en-IN"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Kandarpa</a:t>
            </a:r>
            <a:r>
              <a:rPr lang="en-IN"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Kumar </a:t>
            </a:r>
            <a:r>
              <a:rPr lang="en-IN"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Sarma</a:t>
            </a:r>
            <a:r>
              <a:rPr lang="en-IN" sz="1300" kern="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 Vision-based System for Recognition of Words used in Indian Sign Language Using </a:t>
            </a:r>
            <a:r>
              <a:rPr lang="en-IN" sz="1300" kern="18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MediaPipe</a:t>
            </a:r>
            <a:r>
              <a:rPr lang="en-IN" sz="1300" kern="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Published on 2021.</a:t>
            </a:r>
          </a:p>
          <a:p>
            <a:pPr marL="342900" indent="-342900" algn="just">
              <a:lnSpc>
                <a:spcPct val="115000"/>
              </a:lnSpc>
              <a:buFont typeface="Wingdings 2" panose="05020102010507070707" pitchFamily="18" charset="2"/>
              <a:buAutoNum type="arabicPeriod" startAt="10"/>
              <a:tabLst>
                <a:tab pos="457200" algn="l"/>
              </a:tabLst>
            </a:pP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Vaishnav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Chunduru</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Mrinalkanti</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Roy;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Dasari</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Romit</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N. S;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Rajeevlochana</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G.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Chittawadigi</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Hand Tracking in 3D Space using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MediaPipe</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and PnP Method for Intuitive Control of Virtual Globe published on 2021.</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buFont typeface="Wingdings 2" panose="05020102010507070707" pitchFamily="18" charset="2"/>
              <a:buAutoNum type="arabicPeriod" startAt="10"/>
              <a:tabLst>
                <a:tab pos="457200" algn="l"/>
              </a:tabLst>
            </a:pP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Srseehari</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Sreenath</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D. Ivan Daniels;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Apparaju</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S. D. Ganesh;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Yashaswi</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S.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Kuruganti</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Rajeevlochana</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G.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Chittawadigi.Monocular</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Tracking of Human Hand on a Smart Phone Camera using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MediaPipe</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and its Application in Robotics. Published on 2021.</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buFont typeface="Wingdings 2" panose="05020102010507070707" pitchFamily="18" charset="2"/>
              <a:buAutoNum type="arabicPeriod" startAt="10"/>
              <a:tabLst>
                <a:tab pos="457200" algn="l"/>
              </a:tabLst>
            </a:pP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Arpana</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Mahajan;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Jhanvi</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Patel; Mittal Parmar; Gomes Luis Abrantes Joao;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Kishori</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Shekokar</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Sheshang</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Degadwala.3-Layer LSTM Model for Detection of Epileptic Seizures Published in 2020.</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buFont typeface="Wingdings 2" panose="05020102010507070707" pitchFamily="18" charset="2"/>
              <a:buAutoNum type="arabicPeriod" startAt="10"/>
              <a:tabLst>
                <a:tab pos="457200" algn="l"/>
              </a:tabLst>
            </a:pP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Md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Rashedul</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Islam;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Ummey</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Kulsum</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Mitu</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Rasel Ahmed Bhuiyan;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Jungpil</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Shin. Hand Gesture Feature Extraction Using Deep Convolutional Neural Network for Recognizing American Sign Language. Published in 2018.</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buFont typeface="Wingdings 2" panose="05020102010507070707" pitchFamily="18" charset="2"/>
              <a:buAutoNum type="arabicPeriod" startAt="10"/>
              <a:tabLst>
                <a:tab pos="457200" algn="l"/>
              </a:tabLst>
            </a:pP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Xingyao</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Zhang;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Haojun</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Xia;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Donglin</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Zhuang; Hao Sun; Xin Fu; Michael B. Taylor;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Shuaiwen</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Leon Song . η-LSTM: Co-Designing Highly-Efficient Large LSTM Training via Exploiting Memory-Saving and Architectural Design Opportunities. Published in 2021.</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buFont typeface="Wingdings 2" panose="05020102010507070707" pitchFamily="18" charset="2"/>
              <a:buAutoNum type="arabicPeriod" startAt="10"/>
              <a:tabLst>
                <a:tab pos="457200" algn="l"/>
              </a:tabLst>
            </a:pP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Diederik</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P. </a:t>
            </a:r>
            <a:r>
              <a:rPr lang="en-IN" sz="1300" dirty="0" err="1">
                <a:effectLst/>
                <a:latin typeface="Times New Roman" panose="02020603050405020304" pitchFamily="18" charset="0"/>
                <a:ea typeface="Calibri" panose="020F0502020204030204" pitchFamily="34" charset="0"/>
                <a:cs typeface="Times New Roman" panose="02020603050405020304" pitchFamily="18" charset="0"/>
              </a:rPr>
              <a:t>Kingma</a:t>
            </a: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 Jimmy Ba. Adam: A Method for Stochastic Optimization. Published as a conference paper at the 3rd International Conference for Learning Representations, San Diego, 2015</a:t>
            </a:r>
            <a:r>
              <a:rPr lang="en-IN" sz="1300" dirty="0">
                <a:latin typeface="Calibri" panose="020F0502020204030204" pitchFamily="34" charset="0"/>
                <a:ea typeface="Calibri" panose="020F0502020204030204" pitchFamily="34" charset="0"/>
                <a:cs typeface="Times New Roman" panose="02020603050405020304" pitchFamily="18" charset="0"/>
              </a:rPr>
              <a:t>.</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866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A554A-0007-2E45-F2E8-2E680FD6B56B}"/>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4AEDF7E0-625E-52DC-541E-BFF650AA21F9}"/>
              </a:ext>
            </a:extLst>
          </p:cNvPr>
          <p:cNvSpPr>
            <a:spLocks noGrp="1"/>
          </p:cNvSpPr>
          <p:nvPr>
            <p:ph idx="1"/>
          </p:nvPr>
        </p:nvSpPr>
        <p:spPr>
          <a:xfrm>
            <a:off x="123410" y="2210019"/>
            <a:ext cx="11945179" cy="3936183"/>
          </a:xfrm>
        </p:spPr>
        <p:txBody>
          <a:bodyPr>
            <a:normAutofit fontScale="62500" lnSpcReduction="20000"/>
          </a:bodyPr>
          <a:lstStyle/>
          <a:p>
            <a:pPr marL="342900" lvl="0" indent="-342900" algn="just" hangingPunct="1">
              <a:lnSpc>
                <a:spcPct val="107000"/>
              </a:lnSpc>
              <a:spcAft>
                <a:spcPts val="800"/>
              </a:spcAft>
              <a:buFont typeface="+mj-lt"/>
              <a:buAutoNum type="arabicPeriod" startAt="18"/>
            </a:pP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Karabasi</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M.; Bhatti, Z.; Shah, A. A model for real-time recognition and textual representation of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malaysian</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sign language through image processing. In Proceedings of the 2013 International Conference on Advanced Computer Science Applications and Technologies, Kuching, Malaysia, 23–24 December 2013; pp. 195–200.</a:t>
            </a:r>
            <a:endParaRPr lang="en-IN" sz="1800" b="1"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endParaRPr>
          </a:p>
          <a:p>
            <a:pPr marL="342900" lvl="0" indent="-342900" algn="just" hangingPunct="1">
              <a:lnSpc>
                <a:spcPct val="107000"/>
              </a:lnSpc>
              <a:spcAft>
                <a:spcPts val="800"/>
              </a:spcAft>
              <a:buFont typeface="Times New Roman" panose="02020603050405020304" pitchFamily="18" charset="0"/>
              <a:buAutoNum type="arabicPeriod" startAt="18"/>
            </a:pP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Van den Bergh, M.; Carton, D.; De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Nijs</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R.;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Mitsou</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N.;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Landsiedel</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C.;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Kuehnlenz</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K.;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Wollherr</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D.; Van Gool, L.; Buss, M. Real-time 3D hand gesture interaction with a robot for understanding directions from humans. In Proceedings of the 2011 Ro-Man, Atlanta, GA, USA, 31 July–3 August 2011.</a:t>
            </a:r>
            <a:endParaRPr lang="en-IN" sz="1800" b="1"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endParaRPr>
          </a:p>
          <a:p>
            <a:pPr marL="342900" lvl="0" indent="-342900" algn="just" hangingPunct="1">
              <a:lnSpc>
                <a:spcPct val="107000"/>
              </a:lnSpc>
              <a:spcAft>
                <a:spcPts val="800"/>
              </a:spcAft>
              <a:buFont typeface="Times New Roman" panose="02020603050405020304" pitchFamily="18" charset="0"/>
              <a:buAutoNum type="arabicPeriod" startAt="18"/>
            </a:pP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Zhao, X.; Naguib, A.M.; Lee, S. Kinect based calling gesture recognition for taking order service of elderly care robot. In Proceedings of the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The</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23rd IEEE international symposium on robot and human interactive communication, Edinburgh, UK, 25–29 August 2014.</a:t>
            </a:r>
            <a:endParaRPr lang="en-IN" sz="1800" b="1"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endParaRPr>
          </a:p>
          <a:p>
            <a:pPr marL="342900" lvl="0" indent="-342900" algn="just" hangingPunct="1">
              <a:lnSpc>
                <a:spcPct val="107000"/>
              </a:lnSpc>
              <a:spcAft>
                <a:spcPts val="800"/>
              </a:spcAft>
              <a:buFont typeface="Times New Roman" panose="02020603050405020304" pitchFamily="18" charset="0"/>
              <a:buAutoNum type="arabicPeriod" startAt="18"/>
            </a:pP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Desai, S.; Desai, A. Human Computer Interaction through hand gestures for home automation using Microsoft Kinect. In Proceedings of the International Conference on Communication and Networks, Xi’an, China, 10–12 October 2017.</a:t>
            </a:r>
            <a:endParaRPr lang="en-IN" sz="1800" b="1"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endParaRPr>
          </a:p>
          <a:p>
            <a:pPr marL="342900" lvl="0" indent="-342900" algn="just" hangingPunct="1">
              <a:lnSpc>
                <a:spcPct val="107000"/>
              </a:lnSpc>
              <a:spcAft>
                <a:spcPts val="800"/>
              </a:spcAft>
              <a:buFont typeface="Times New Roman" panose="02020603050405020304" pitchFamily="18" charset="0"/>
              <a:buAutoNum type="arabicPeriod" startAt="18"/>
            </a:pP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Wang, R.Y.;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Popovi´c</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J. Real-time hand-tracking with a color glove. ACM Trans. Graph. 2009.</a:t>
            </a:r>
            <a:endParaRPr lang="en-IN" sz="1800" b="1"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endParaRPr>
          </a:p>
          <a:p>
            <a:pPr marL="342900" lvl="0" indent="-342900" algn="just" hangingPunct="1">
              <a:lnSpc>
                <a:spcPct val="107000"/>
              </a:lnSpc>
              <a:spcAft>
                <a:spcPts val="800"/>
              </a:spcAft>
              <a:buFont typeface="Times New Roman" panose="02020603050405020304" pitchFamily="18" charset="0"/>
              <a:buAutoNum type="arabicPeriod" startAt="18"/>
            </a:pP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Kaur, H.; Rani, J. A review: Study of various techniques of Hand gesture recognition. In Proceedings of the 2016 IEEE 1st International Conference on Power Electronics, Intelligent Control and Energy Systems (ICPEICES), Delhi, India, 4–6 July 2016.</a:t>
            </a:r>
            <a:endParaRPr lang="en-IN" sz="1800" b="1"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endParaRPr>
          </a:p>
          <a:p>
            <a:pPr marL="342900" lvl="0" indent="-342900" algn="just" hangingPunct="1">
              <a:lnSpc>
                <a:spcPct val="107000"/>
              </a:lnSpc>
              <a:spcAft>
                <a:spcPts val="800"/>
              </a:spcAft>
              <a:buFont typeface="Times New Roman" panose="02020603050405020304" pitchFamily="18" charset="0"/>
              <a:buAutoNum type="arabicPeriod" startAt="18"/>
            </a:pP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Rajesh, R.J.;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Nagarjunan</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D.; Arunachalam, R.M.; Aarthi, R. Distance Transform Based Hand Gestures Recognition for PowerPoint Presentation Navigation.</a:t>
            </a:r>
            <a:endParaRPr lang="en-IN" sz="1800" b="1"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endParaRPr>
          </a:p>
          <a:p>
            <a:pPr marL="342900" lvl="0" indent="-342900" algn="just" hangingPunct="1">
              <a:lnSpc>
                <a:spcPct val="107000"/>
              </a:lnSpc>
              <a:spcAft>
                <a:spcPts val="800"/>
              </a:spcAft>
              <a:buFont typeface="Times New Roman" panose="02020603050405020304" pitchFamily="18" charset="0"/>
              <a:buAutoNum type="arabicPeriod" startAt="18"/>
            </a:pP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Suriya</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R.;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Vijayachamundeeswari</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V. A survey on hand gesture recognition for simple mouse control. In Proceedings of the International Conference on Information Communication and Embedded Systems (ICICES2014), Chennai, India, 27–28 February 2014.</a:t>
            </a:r>
            <a:endParaRPr lang="en-IN" sz="1800" b="1"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endParaRPr>
          </a:p>
          <a:p>
            <a:pPr marL="342900" lvl="0" indent="-342900" algn="just" hangingPunct="1">
              <a:lnSpc>
                <a:spcPct val="107000"/>
              </a:lnSpc>
              <a:spcAft>
                <a:spcPts val="800"/>
              </a:spcAft>
              <a:buFont typeface="Times New Roman" panose="02020603050405020304" pitchFamily="18" charset="0"/>
              <a:buAutoNum type="arabicPeriod" startAt="18"/>
            </a:pP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A.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Sahayadhas</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K.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Sundaraj</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and M.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Murugappan</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Detecting driver drowsiness based on sensors: A review. MDPI open access: sensors, 2012.</a:t>
            </a:r>
          </a:p>
          <a:p>
            <a:pPr marL="342900" indent="-342900" algn="just">
              <a:lnSpc>
                <a:spcPct val="107000"/>
              </a:lnSpc>
              <a:spcAft>
                <a:spcPts val="800"/>
              </a:spcAft>
              <a:buFont typeface="Times New Roman" panose="02020603050405020304" pitchFamily="18" charset="0"/>
              <a:buAutoNum type="arabicPeriod" startAt="18"/>
            </a:pP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A Review on Human-Computer Interaction and Intelligent Robots, Fuji Ren*,†,‡ and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Yanwei</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Bao*, International Journal of Information Technology &amp; Decision Making Vol. 19, No. 1Published 17 February 2020.</a:t>
            </a:r>
            <a:endParaRPr lang="en-IN" sz="1800" b="1"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endParaRPr>
          </a:p>
          <a:p>
            <a:pPr marL="342900" lvl="0" indent="-342900" algn="just" hangingPunct="1">
              <a:lnSpc>
                <a:spcPct val="107000"/>
              </a:lnSpc>
              <a:spcAft>
                <a:spcPts val="800"/>
              </a:spcAft>
              <a:buFont typeface="Times New Roman" panose="02020603050405020304" pitchFamily="18" charset="0"/>
              <a:buAutoNum type="arabicPeriod" startAt="18"/>
            </a:pPr>
            <a:endParaRPr lang="en-IN" sz="1800" b="1"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endParaRPr>
          </a:p>
          <a:p>
            <a:endParaRPr lang="en-IN" dirty="0"/>
          </a:p>
        </p:txBody>
      </p:sp>
    </p:spTree>
    <p:extLst>
      <p:ext uri="{BB962C8B-B14F-4D97-AF65-F5344CB8AC3E}">
        <p14:creationId xmlns:p14="http://schemas.microsoft.com/office/powerpoint/2010/main" val="2122575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1BBD-22CF-B596-422A-3D50B669F658}"/>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C9A17052-A0ED-67DE-8470-0407F3532C19}"/>
              </a:ext>
            </a:extLst>
          </p:cNvPr>
          <p:cNvSpPr>
            <a:spLocks noGrp="1"/>
          </p:cNvSpPr>
          <p:nvPr>
            <p:ph idx="1"/>
          </p:nvPr>
        </p:nvSpPr>
        <p:spPr>
          <a:xfrm>
            <a:off x="581192" y="2088776"/>
            <a:ext cx="11029615" cy="3886574"/>
          </a:xfrm>
        </p:spPr>
        <p:txBody>
          <a:bodyPr>
            <a:normAutofit fontScale="85000" lnSpcReduction="20000"/>
          </a:bodyPr>
          <a:lstStyle/>
          <a:p>
            <a:pPr marL="342900" lvl="0" indent="-342900" algn="just" hangingPunct="1">
              <a:lnSpc>
                <a:spcPct val="107000"/>
              </a:lnSpc>
              <a:spcAft>
                <a:spcPts val="800"/>
              </a:spcAft>
              <a:buFont typeface="+mj-lt"/>
              <a:buAutoNum type="arabicPeriod" startAt="28"/>
            </a:pP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Sepp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Hochreiter</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Fakultat</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fur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Informatik</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Technische</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Universitat</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Munchen</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80290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Munchen</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Germany. LONG SHORT-TERM MEMORY, Neural Computation 9(8):1735-1780, 1997.</a:t>
            </a:r>
            <a:endParaRPr lang="en-IN" sz="1800" b="1"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endParaRPr>
          </a:p>
          <a:p>
            <a:pPr marL="342900" lvl="0" indent="-342900" algn="just" hangingPunct="1">
              <a:lnSpc>
                <a:spcPct val="107000"/>
              </a:lnSpc>
              <a:spcAft>
                <a:spcPts val="800"/>
              </a:spcAft>
              <a:buFont typeface="Times New Roman" panose="02020603050405020304" pitchFamily="18" charset="0"/>
              <a:buAutoNum type="arabicPeriod" startAt="28"/>
            </a:pP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Deep Learning in Neural Networks: An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Overview.Jurgen</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Schmidhuber,The</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Swiss AI Lab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IDSIA,Istituto</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Dalle</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Molle</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di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Studi</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sull’Intelligenza</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Artificiale,University</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of Lugano &amp;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SUPSI,Galleria</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2, 6928 Manno-Lugano,Switzerland,8 October 2014.</a:t>
            </a:r>
            <a:endParaRPr lang="en-IN" sz="1800" b="1"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endParaRPr>
          </a:p>
          <a:p>
            <a:pPr marL="342900" lvl="0" indent="-342900" algn="just" hangingPunct="1">
              <a:lnSpc>
                <a:spcPct val="107000"/>
              </a:lnSpc>
              <a:spcAft>
                <a:spcPts val="800"/>
              </a:spcAft>
              <a:buFont typeface="Times New Roman" panose="02020603050405020304" pitchFamily="18" charset="0"/>
              <a:buAutoNum type="arabicPeriod" startAt="28"/>
            </a:pP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Deep Learning using Rectified Linear Units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ReLU</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Abien</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Fred M. </a:t>
            </a:r>
            <a:r>
              <a:rPr lang="en-US" sz="1800" b="0" dirty="0" err="1">
                <a:solidFill>
                  <a:srgbClr val="00000A"/>
                </a:solidFill>
                <a:effectLst/>
                <a:latin typeface="Calibri" panose="020F0502020204030204" pitchFamily="34" charset="0"/>
                <a:ea typeface="Times New Roman" panose="02020603050405020304" pitchFamily="18" charset="0"/>
                <a:cs typeface="Latha" panose="020B0604020202020204" pitchFamily="34" charset="0"/>
              </a:rPr>
              <a:t>Agarap</a:t>
            </a:r>
            <a:r>
              <a:rPr lang="en-US" sz="1800" b="0"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rPr>
              <a:t> . arXiv:1803.08375v2 [cs.NE] 7 Feb 2019.</a:t>
            </a:r>
            <a:endParaRPr lang="en-IN" sz="1800" b="1"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endParaRPr>
          </a:p>
          <a:p>
            <a:pPr marL="342900" lvl="0" indent="-342900" algn="just" hangingPunct="1">
              <a:lnSpc>
                <a:spcPct val="107000"/>
              </a:lnSpc>
              <a:spcAft>
                <a:spcPts val="800"/>
              </a:spcAft>
              <a:buFont typeface="Times New Roman" panose="02020603050405020304" pitchFamily="18" charset="0"/>
              <a:buAutoNum type="arabicPeriod" startAt="28"/>
            </a:pPr>
            <a:r>
              <a:rPr lang="en-US" sz="1800" b="0" dirty="0">
                <a:solidFill>
                  <a:srgbClr val="222222"/>
                </a:solidFill>
                <a:effectLst/>
                <a:latin typeface="Calibri" panose="020F0502020204030204" pitchFamily="34" charset="0"/>
                <a:ea typeface="Times New Roman" panose="02020603050405020304" pitchFamily="18" charset="0"/>
                <a:cs typeface="Latha" panose="020B0604020202020204" pitchFamily="34" charset="0"/>
              </a:rPr>
              <a:t>Balaji, A. Jayanth, D. S. Harish Ram, and </a:t>
            </a:r>
            <a:r>
              <a:rPr lang="en-US" sz="1800" b="0" dirty="0" err="1">
                <a:solidFill>
                  <a:srgbClr val="222222"/>
                </a:solidFill>
                <a:effectLst/>
                <a:latin typeface="Calibri" panose="020F0502020204030204" pitchFamily="34" charset="0"/>
                <a:ea typeface="Times New Roman" panose="02020603050405020304" pitchFamily="18" charset="0"/>
                <a:cs typeface="Latha" panose="020B0604020202020204" pitchFamily="34" charset="0"/>
              </a:rPr>
              <a:t>Binoy</a:t>
            </a:r>
            <a:r>
              <a:rPr lang="en-US" sz="1800" b="0" dirty="0">
                <a:solidFill>
                  <a:srgbClr val="222222"/>
                </a:solidFill>
                <a:effectLst/>
                <a:latin typeface="Calibri" panose="020F0502020204030204" pitchFamily="34" charset="0"/>
                <a:ea typeface="Times New Roman" panose="02020603050405020304" pitchFamily="18" charset="0"/>
                <a:cs typeface="Latha" panose="020B0604020202020204" pitchFamily="34" charset="0"/>
              </a:rPr>
              <a:t> B. Nair. "A deep learning approach to electric energy consumption modeling." </a:t>
            </a:r>
            <a:r>
              <a:rPr lang="en-US" sz="1800" b="0" i="1" dirty="0">
                <a:solidFill>
                  <a:srgbClr val="222222"/>
                </a:solidFill>
                <a:effectLst/>
                <a:latin typeface="Calibri" panose="020F0502020204030204" pitchFamily="34" charset="0"/>
                <a:ea typeface="Times New Roman" panose="02020603050405020304" pitchFamily="18" charset="0"/>
                <a:cs typeface="Latha" panose="020B0604020202020204" pitchFamily="34" charset="0"/>
              </a:rPr>
              <a:t>Journal of Intelligent &amp; Fuzzy Systems</a:t>
            </a:r>
            <a:r>
              <a:rPr lang="en-US" sz="1800" b="0" dirty="0">
                <a:solidFill>
                  <a:srgbClr val="222222"/>
                </a:solidFill>
                <a:effectLst/>
                <a:latin typeface="Calibri" panose="020F0502020204030204" pitchFamily="34" charset="0"/>
                <a:ea typeface="Times New Roman" panose="02020603050405020304" pitchFamily="18" charset="0"/>
                <a:cs typeface="Latha" panose="020B0604020202020204" pitchFamily="34" charset="0"/>
              </a:rPr>
              <a:t> 36, no. 5 (2019): 4049-4055.</a:t>
            </a:r>
            <a:endParaRPr lang="en-IN" sz="1800" b="1"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endParaRPr>
          </a:p>
          <a:p>
            <a:pPr marL="342900" lvl="0" indent="-342900" algn="just" hangingPunct="1">
              <a:lnSpc>
                <a:spcPct val="107000"/>
              </a:lnSpc>
              <a:spcAft>
                <a:spcPts val="800"/>
              </a:spcAft>
              <a:buFont typeface="Times New Roman" panose="02020603050405020304" pitchFamily="18" charset="0"/>
              <a:buAutoNum type="arabicPeriod" startAt="28"/>
            </a:pPr>
            <a:r>
              <a:rPr lang="en-US" sz="1800" b="0" dirty="0">
                <a:solidFill>
                  <a:srgbClr val="222222"/>
                </a:solidFill>
                <a:effectLst/>
                <a:latin typeface="Calibri" panose="020F0502020204030204" pitchFamily="34" charset="0"/>
                <a:ea typeface="Times New Roman" panose="02020603050405020304" pitchFamily="18" charset="0"/>
                <a:cs typeface="Latha" panose="020B0604020202020204" pitchFamily="34" charset="0"/>
              </a:rPr>
              <a:t>Kumar, S., M. Anand Kumar, and K. P. Soman. "Deep learning based part-of-speech tagging for Malayalam Twitter data (Special issue: deep learning techniques for natural language processing)." </a:t>
            </a:r>
            <a:r>
              <a:rPr lang="en-US" sz="1800" b="0" i="1" dirty="0">
                <a:solidFill>
                  <a:srgbClr val="222222"/>
                </a:solidFill>
                <a:effectLst/>
                <a:latin typeface="Calibri" panose="020F0502020204030204" pitchFamily="34" charset="0"/>
                <a:ea typeface="Times New Roman" panose="02020603050405020304" pitchFamily="18" charset="0"/>
                <a:cs typeface="Latha" panose="020B0604020202020204" pitchFamily="34" charset="0"/>
              </a:rPr>
              <a:t>Journal of Intelligent Systems</a:t>
            </a:r>
            <a:r>
              <a:rPr lang="en-US" sz="1800" b="0" dirty="0">
                <a:solidFill>
                  <a:srgbClr val="222222"/>
                </a:solidFill>
                <a:effectLst/>
                <a:latin typeface="Calibri" panose="020F0502020204030204" pitchFamily="34" charset="0"/>
                <a:ea typeface="Times New Roman" panose="02020603050405020304" pitchFamily="18" charset="0"/>
                <a:cs typeface="Latha" panose="020B0604020202020204" pitchFamily="34" charset="0"/>
              </a:rPr>
              <a:t> 28, no. 3 (2019): 423-435.</a:t>
            </a:r>
            <a:endParaRPr lang="en-IN" sz="1800" b="1"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endParaRPr>
          </a:p>
          <a:p>
            <a:pPr marL="342900" lvl="0" indent="-342900" algn="just" hangingPunct="1">
              <a:lnSpc>
                <a:spcPct val="107000"/>
              </a:lnSpc>
              <a:spcAft>
                <a:spcPts val="800"/>
              </a:spcAft>
              <a:buFont typeface="Times New Roman" panose="02020603050405020304" pitchFamily="18" charset="0"/>
              <a:buAutoNum type="arabicPeriod" startAt="28"/>
            </a:pPr>
            <a:r>
              <a:rPr lang="en-US" sz="1800" b="0" dirty="0" err="1">
                <a:solidFill>
                  <a:srgbClr val="222222"/>
                </a:solidFill>
                <a:effectLst/>
                <a:latin typeface="Calibri" panose="020F0502020204030204" pitchFamily="34" charset="0"/>
                <a:ea typeface="Times New Roman" panose="02020603050405020304" pitchFamily="18" charset="0"/>
                <a:cs typeface="Latha" panose="020B0604020202020204" pitchFamily="34" charset="0"/>
              </a:rPr>
              <a:t>Premjith</a:t>
            </a:r>
            <a:r>
              <a:rPr lang="en-US" sz="1800" b="0" dirty="0">
                <a:solidFill>
                  <a:srgbClr val="222222"/>
                </a:solidFill>
                <a:effectLst/>
                <a:latin typeface="Calibri" panose="020F0502020204030204" pitchFamily="34" charset="0"/>
                <a:ea typeface="Times New Roman" panose="02020603050405020304" pitchFamily="18" charset="0"/>
                <a:cs typeface="Latha" panose="020B0604020202020204" pitchFamily="34" charset="0"/>
              </a:rPr>
              <a:t>, B., K. P. Soman, and M. Anand Kumar. "A deep learning approach for Malayalam morphological analysis at character level." </a:t>
            </a:r>
            <a:r>
              <a:rPr lang="en-US" sz="1800" b="0" i="1" dirty="0">
                <a:solidFill>
                  <a:srgbClr val="222222"/>
                </a:solidFill>
                <a:effectLst/>
                <a:latin typeface="Calibri" panose="020F0502020204030204" pitchFamily="34" charset="0"/>
                <a:ea typeface="Times New Roman" panose="02020603050405020304" pitchFamily="18" charset="0"/>
                <a:cs typeface="Latha" panose="020B0604020202020204" pitchFamily="34" charset="0"/>
              </a:rPr>
              <a:t>Procedia computer science</a:t>
            </a:r>
            <a:r>
              <a:rPr lang="en-US" sz="1800" b="0" dirty="0">
                <a:solidFill>
                  <a:srgbClr val="222222"/>
                </a:solidFill>
                <a:effectLst/>
                <a:latin typeface="Calibri" panose="020F0502020204030204" pitchFamily="34" charset="0"/>
                <a:ea typeface="Times New Roman" panose="02020603050405020304" pitchFamily="18" charset="0"/>
                <a:cs typeface="Latha" panose="020B0604020202020204" pitchFamily="34" charset="0"/>
              </a:rPr>
              <a:t> 132 (2018): 47-54.</a:t>
            </a:r>
            <a:endParaRPr lang="en-IN" sz="1800" b="1"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endParaRPr>
          </a:p>
          <a:p>
            <a:pPr marL="342900" lvl="0" indent="-342900" algn="just" hangingPunct="1">
              <a:lnSpc>
                <a:spcPct val="107000"/>
              </a:lnSpc>
              <a:spcAft>
                <a:spcPts val="800"/>
              </a:spcAft>
              <a:buFont typeface="Times New Roman" panose="02020603050405020304" pitchFamily="18" charset="0"/>
              <a:buAutoNum type="arabicPeriod" startAt="28"/>
            </a:pPr>
            <a:r>
              <a:rPr lang="en-US" sz="1800" b="0" dirty="0" err="1">
                <a:solidFill>
                  <a:srgbClr val="222222"/>
                </a:solidFill>
                <a:effectLst/>
                <a:latin typeface="Calibri" panose="020F0502020204030204" pitchFamily="34" charset="0"/>
                <a:ea typeface="Times New Roman" panose="02020603050405020304" pitchFamily="18" charset="0"/>
                <a:cs typeface="Latha" panose="020B0604020202020204" pitchFamily="34" charset="0"/>
              </a:rPr>
              <a:t>Aravinda</a:t>
            </a:r>
            <a:r>
              <a:rPr lang="en-US" sz="1800" b="0" dirty="0">
                <a:solidFill>
                  <a:srgbClr val="222222"/>
                </a:solidFill>
                <a:effectLst/>
                <a:latin typeface="Calibri" panose="020F0502020204030204" pitchFamily="34" charset="0"/>
                <a:ea typeface="Times New Roman" panose="02020603050405020304" pitchFamily="18" charset="0"/>
                <a:cs typeface="Latha" panose="020B0604020202020204" pitchFamily="34" charset="0"/>
              </a:rPr>
              <a:t> Reddy, D., M. Anand Kumar, and K. P. Soman. "LSTM based paraphrase identification using combined word embedding features." In </a:t>
            </a:r>
            <a:r>
              <a:rPr lang="en-US" sz="1800" b="0" i="1" dirty="0">
                <a:solidFill>
                  <a:srgbClr val="222222"/>
                </a:solidFill>
                <a:effectLst/>
                <a:latin typeface="Calibri" panose="020F0502020204030204" pitchFamily="34" charset="0"/>
                <a:ea typeface="Times New Roman" panose="02020603050405020304" pitchFamily="18" charset="0"/>
                <a:cs typeface="Latha" panose="020B0604020202020204" pitchFamily="34" charset="0"/>
              </a:rPr>
              <a:t>Soft computing and signal processing</a:t>
            </a:r>
            <a:r>
              <a:rPr lang="en-US" sz="1800" b="0" dirty="0">
                <a:solidFill>
                  <a:srgbClr val="222222"/>
                </a:solidFill>
                <a:effectLst/>
                <a:latin typeface="Calibri" panose="020F0502020204030204" pitchFamily="34" charset="0"/>
                <a:ea typeface="Times New Roman" panose="02020603050405020304" pitchFamily="18" charset="0"/>
                <a:cs typeface="Latha" panose="020B0604020202020204" pitchFamily="34" charset="0"/>
              </a:rPr>
              <a:t>, pp. 385-394. Springer, Singapore, 2019.4</a:t>
            </a:r>
            <a:endParaRPr lang="en-IN" sz="1800" b="1" dirty="0">
              <a:solidFill>
                <a:srgbClr val="00000A"/>
              </a:solidFill>
              <a:effectLst/>
              <a:latin typeface="Calibri" panose="020F0502020204030204" pitchFamily="34" charset="0"/>
              <a:ea typeface="Times New Roman" panose="02020603050405020304" pitchFamily="18" charset="0"/>
              <a:cs typeface="Latha" panose="020B0604020202020204" pitchFamily="34" charset="0"/>
            </a:endParaRPr>
          </a:p>
          <a:p>
            <a:endParaRPr lang="en-IN" dirty="0"/>
          </a:p>
        </p:txBody>
      </p:sp>
    </p:spTree>
    <p:extLst>
      <p:ext uri="{BB962C8B-B14F-4D97-AF65-F5344CB8AC3E}">
        <p14:creationId xmlns:p14="http://schemas.microsoft.com/office/powerpoint/2010/main" val="3333173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517B8-10A6-2756-C9C5-92B5E6D39D45}"/>
              </a:ext>
            </a:extLst>
          </p:cNvPr>
          <p:cNvSpPr>
            <a:spLocks noGrp="1"/>
          </p:cNvSpPr>
          <p:nvPr>
            <p:ph type="title"/>
          </p:nvPr>
        </p:nvSpPr>
        <p:spPr/>
        <p:txBody>
          <a:bodyPr/>
          <a:lstStyle/>
          <a:p>
            <a:endParaRPr lang="en-IN" dirty="0"/>
          </a:p>
        </p:txBody>
      </p:sp>
      <p:pic>
        <p:nvPicPr>
          <p:cNvPr id="1026" name="Picture 2" descr="Thank You Images – Browse 191,388 Stock Photos, Vectors, and Video | Adobe  Stock">
            <a:extLst>
              <a:ext uri="{FF2B5EF4-FFF2-40B4-BE49-F238E27FC236}">
                <a16:creationId xmlns:a16="http://schemas.microsoft.com/office/drawing/2014/main" id="{2A300F0A-E4D0-8E71-8650-AC5AD0527F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6412" y="1072804"/>
            <a:ext cx="11762375" cy="5005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750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76A77-165D-4226-BA2C-10D6E9B3C3E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Motivation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3523FB6-7C9C-4ADA-BAD3-67E0DE2EB0FD}"/>
              </a:ext>
            </a:extLst>
          </p:cNvPr>
          <p:cNvSpPr>
            <a:spLocks noGrp="1"/>
          </p:cNvSpPr>
          <p:nvPr>
            <p:ph idx="1"/>
          </p:nvPr>
        </p:nvSpPr>
        <p:spPr>
          <a:xfrm>
            <a:off x="649184" y="2124262"/>
            <a:ext cx="10893631" cy="1304738"/>
          </a:xfrm>
        </p:spPr>
        <p:txBody>
          <a:bodyPr/>
          <a:lstStyle/>
          <a:p>
            <a:r>
              <a:rPr lang="en-US" dirty="0">
                <a:latin typeface="Times New Roman" panose="02020603050405020304" pitchFamily="18" charset="0"/>
                <a:cs typeface="Times New Roman" panose="02020603050405020304" pitchFamily="18" charset="0"/>
              </a:rPr>
              <a:t>Sign Language is widely used by 250,000 to 500,000 people around the world [6]. </a:t>
            </a:r>
          </a:p>
          <a:p>
            <a:r>
              <a:rPr lang="en-US" dirty="0">
                <a:latin typeface="Times New Roman" panose="02020603050405020304" pitchFamily="18" charset="0"/>
                <a:cs typeface="Times New Roman" panose="02020603050405020304" pitchFamily="18" charset="0"/>
              </a:rPr>
              <a:t>It is very difficult for people to understand sign language if they are not familiar with it.</a:t>
            </a:r>
          </a:p>
          <a:p>
            <a:r>
              <a:rPr lang="en-US" dirty="0">
                <a:latin typeface="Times New Roman" panose="02020603050405020304" pitchFamily="18" charset="0"/>
                <a:cs typeface="Times New Roman" panose="02020603050405020304" pitchFamily="18" charset="0"/>
              </a:rPr>
              <a:t>The aim is to help the people to recognize alphabets using hand gestures.</a:t>
            </a:r>
          </a:p>
        </p:txBody>
      </p:sp>
    </p:spTree>
    <p:extLst>
      <p:ext uri="{BB962C8B-B14F-4D97-AF65-F5344CB8AC3E}">
        <p14:creationId xmlns:p14="http://schemas.microsoft.com/office/powerpoint/2010/main" val="3987357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42AA0-A452-4FE5-B186-90F3B36A9026}"/>
              </a:ext>
            </a:extLst>
          </p:cNvPr>
          <p:cNvSpPr>
            <a:spLocks noGrp="1"/>
          </p:cNvSpPr>
          <p:nvPr>
            <p:ph type="title"/>
          </p:nvPr>
        </p:nvSpPr>
        <p:spPr>
          <a:xfrm>
            <a:off x="509474" y="0"/>
            <a:ext cx="11029616" cy="1188720"/>
          </a:xfrm>
        </p:spPr>
        <p:txBody>
          <a:bodyPr/>
          <a:lstStyle/>
          <a:p>
            <a:r>
              <a:rPr lang="en-US" dirty="0">
                <a:latin typeface="Times New Roman" panose="02020603050405020304" pitchFamily="18" charset="0"/>
                <a:cs typeface="Times New Roman" panose="02020603050405020304" pitchFamily="18" charset="0"/>
              </a:rPr>
              <a:t>Literature survey</a:t>
            </a:r>
            <a:endParaRPr lang="en-IN"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8D17E148-DBB1-4DD4-AD11-FD362DAF6962}"/>
              </a:ext>
            </a:extLst>
          </p:cNvPr>
          <p:cNvGraphicFramePr>
            <a:graphicFrameLocks noGrp="1"/>
          </p:cNvGraphicFramePr>
          <p:nvPr>
            <p:ph idx="1"/>
            <p:extLst>
              <p:ext uri="{D42A27DB-BD31-4B8C-83A1-F6EECF244321}">
                <p14:modId xmlns:p14="http://schemas.microsoft.com/office/powerpoint/2010/main" val="2750074597"/>
              </p:ext>
            </p:extLst>
          </p:nvPr>
        </p:nvGraphicFramePr>
        <p:xfrm>
          <a:off x="302952" y="1188720"/>
          <a:ext cx="11029950" cy="5394960"/>
        </p:xfrm>
        <a:graphic>
          <a:graphicData uri="http://schemas.openxmlformats.org/drawingml/2006/table">
            <a:tbl>
              <a:tblPr firstRow="1" bandRow="1">
                <a:tableStyleId>{5C22544A-7EE6-4342-B048-85BDC9FD1C3A}</a:tableStyleId>
              </a:tblPr>
              <a:tblGrid>
                <a:gridCol w="647306">
                  <a:extLst>
                    <a:ext uri="{9D8B030D-6E8A-4147-A177-3AD203B41FA5}">
                      <a16:colId xmlns:a16="http://schemas.microsoft.com/office/drawing/2014/main" val="517529118"/>
                    </a:ext>
                  </a:extLst>
                </a:gridCol>
                <a:gridCol w="1963271">
                  <a:extLst>
                    <a:ext uri="{9D8B030D-6E8A-4147-A177-3AD203B41FA5}">
                      <a16:colId xmlns:a16="http://schemas.microsoft.com/office/drawing/2014/main" val="234811787"/>
                    </a:ext>
                  </a:extLst>
                </a:gridCol>
                <a:gridCol w="3116889">
                  <a:extLst>
                    <a:ext uri="{9D8B030D-6E8A-4147-A177-3AD203B41FA5}">
                      <a16:colId xmlns:a16="http://schemas.microsoft.com/office/drawing/2014/main" val="3596971948"/>
                    </a:ext>
                  </a:extLst>
                </a:gridCol>
                <a:gridCol w="5302484">
                  <a:extLst>
                    <a:ext uri="{9D8B030D-6E8A-4147-A177-3AD203B41FA5}">
                      <a16:colId xmlns:a16="http://schemas.microsoft.com/office/drawing/2014/main" val="4164682386"/>
                    </a:ext>
                  </a:extLst>
                </a:gridCol>
              </a:tblGrid>
              <a:tr h="395124">
                <a:tc>
                  <a:txBody>
                    <a:bodyPr/>
                    <a:lstStyle/>
                    <a:p>
                      <a:pPr algn="ctr"/>
                      <a:r>
                        <a:rPr lang="en-US" dirty="0">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Reference Paper Author and Year of publication</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Reference Paper Title</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Inference From Paper</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27278913"/>
                  </a:ext>
                </a:extLst>
              </a:tr>
              <a:tr h="738207">
                <a:tc>
                  <a:txBody>
                    <a:bodyPr/>
                    <a:lstStyle/>
                    <a:p>
                      <a:pPr algn="ctr"/>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err="1">
                          <a:latin typeface="Times New Roman" panose="02020603050405020304" pitchFamily="18" charset="0"/>
                          <a:cs typeface="Times New Roman" panose="02020603050405020304" pitchFamily="18" charset="0"/>
                        </a:rPr>
                        <a:t>Abdulwahab</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A.Abdulhussein</a:t>
                      </a:r>
                      <a:r>
                        <a:rPr lang="en-US" dirty="0">
                          <a:latin typeface="Times New Roman" panose="02020603050405020304" pitchFamily="18" charset="0"/>
                          <a:cs typeface="Times New Roman" panose="02020603050405020304" pitchFamily="18" charset="0"/>
                        </a:rPr>
                        <a:t>, Firas </a:t>
                      </a:r>
                      <a:r>
                        <a:rPr lang="en-US" dirty="0" err="1">
                          <a:latin typeface="Times New Roman" panose="02020603050405020304" pitchFamily="18" charset="0"/>
                          <a:cs typeface="Times New Roman" panose="02020603050405020304" pitchFamily="18" charset="0"/>
                        </a:rPr>
                        <a:t>A.Raheem</a:t>
                      </a:r>
                      <a:r>
                        <a:rPr lang="en-US" dirty="0">
                          <a:latin typeface="Times New Roman" panose="02020603050405020304" pitchFamily="18" charset="0"/>
                          <a:cs typeface="Times New Roman" panose="02020603050405020304" pitchFamily="18" charset="0"/>
                        </a:rPr>
                        <a:t> 2020</a:t>
                      </a:r>
                      <a:endParaRPr lang="en-IN" dirty="0">
                        <a:latin typeface="Times New Roman" panose="02020603050405020304" pitchFamily="18" charset="0"/>
                        <a:cs typeface="Times New Roman" panose="02020603050405020304" pitchFamily="18" charset="0"/>
                      </a:endParaRPr>
                    </a:p>
                  </a:txBody>
                  <a:tcPr/>
                </a:tc>
                <a:tc>
                  <a:txBody>
                    <a:bodyPr/>
                    <a:lstStyle/>
                    <a:p>
                      <a:pPr algn="just"/>
                      <a:r>
                        <a:rPr lang="en-US" dirty="0">
                          <a:latin typeface="Times New Roman" panose="02020603050405020304" pitchFamily="18" charset="0"/>
                          <a:cs typeface="Times New Roman" panose="02020603050405020304" pitchFamily="18" charset="0"/>
                        </a:rPr>
                        <a:t>Hand Gesture Recognition of Static Letters American Sign Language (ASL) Using Deep Learning </a:t>
                      </a:r>
                      <a:endParaRPr lang="en-IN" dirty="0">
                        <a:latin typeface="Times New Roman" panose="02020603050405020304" pitchFamily="18" charset="0"/>
                        <a:cs typeface="Times New Roman" panose="02020603050405020304" pitchFamily="18" charset="0"/>
                      </a:endParaRPr>
                    </a:p>
                  </a:txBody>
                  <a:tcPr/>
                </a:tc>
                <a:tc>
                  <a:txBody>
                    <a:bodyPr/>
                    <a:lstStyle/>
                    <a:p>
                      <a:pPr algn="just"/>
                      <a:r>
                        <a:rPr lang="en-US" dirty="0">
                          <a:latin typeface="Times New Roman" panose="02020603050405020304" pitchFamily="18" charset="0"/>
                          <a:cs typeface="Times New Roman" panose="02020603050405020304" pitchFamily="18" charset="0"/>
                        </a:rPr>
                        <a:t>It uses Deep Learning to recognize the ASL gestures. It converts the images to grayscale and uses edge detection and deep learning to detect the ASL gestures.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24020333"/>
                  </a:ext>
                </a:extLst>
              </a:tr>
              <a:tr h="738207">
                <a:tc>
                  <a:txBody>
                    <a:bodyPr/>
                    <a:lstStyle/>
                    <a:p>
                      <a:pPr algn="ctr"/>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Teak-Wei Chong and Boon-</a:t>
                      </a:r>
                      <a:r>
                        <a:rPr lang="en-US" dirty="0" err="1">
                          <a:latin typeface="Times New Roman" panose="02020603050405020304" pitchFamily="18" charset="0"/>
                          <a:cs typeface="Times New Roman" panose="02020603050405020304" pitchFamily="18" charset="0"/>
                        </a:rPr>
                        <a:t>Giin</a:t>
                      </a:r>
                      <a:r>
                        <a:rPr lang="en-US" dirty="0">
                          <a:latin typeface="Times New Roman" panose="02020603050405020304" pitchFamily="18" charset="0"/>
                          <a:cs typeface="Times New Roman" panose="02020603050405020304" pitchFamily="18" charset="0"/>
                        </a:rPr>
                        <a:t> Lee 2018</a:t>
                      </a:r>
                      <a:endParaRPr lang="en-IN" dirty="0">
                        <a:latin typeface="Times New Roman" panose="02020603050405020304" pitchFamily="18" charset="0"/>
                        <a:cs typeface="Times New Roman" panose="02020603050405020304" pitchFamily="18" charset="0"/>
                      </a:endParaRPr>
                    </a:p>
                  </a:txBody>
                  <a:tcPr/>
                </a:tc>
                <a:tc>
                  <a:txBody>
                    <a:bodyPr/>
                    <a:lstStyle/>
                    <a:p>
                      <a:pPr algn="just"/>
                      <a:r>
                        <a:rPr lang="en-US" dirty="0">
                          <a:latin typeface="Times New Roman" panose="02020603050405020304" pitchFamily="18" charset="0"/>
                          <a:cs typeface="Times New Roman" panose="02020603050405020304" pitchFamily="18" charset="0"/>
                        </a:rPr>
                        <a:t>American Sign Language Recognition Using Leap Motion Controller with Machine Learning Approach</a:t>
                      </a:r>
                      <a:endParaRPr lang="en-IN" dirty="0">
                        <a:latin typeface="Times New Roman" panose="02020603050405020304" pitchFamily="18" charset="0"/>
                        <a:cs typeface="Times New Roman" panose="02020603050405020304" pitchFamily="18" charset="0"/>
                      </a:endParaRPr>
                    </a:p>
                  </a:txBody>
                  <a:tcPr/>
                </a:tc>
                <a:tc>
                  <a:txBody>
                    <a:bodyPr/>
                    <a:lstStyle/>
                    <a:p>
                      <a:pPr algn="just"/>
                      <a:r>
                        <a:rPr lang="en-US" dirty="0">
                          <a:latin typeface="Times New Roman" panose="02020603050405020304" pitchFamily="18" charset="0"/>
                          <a:cs typeface="Times New Roman" panose="02020603050405020304" pitchFamily="18" charset="0"/>
                        </a:rPr>
                        <a:t>This paper uses Leap motion controller and gets the input from it and processes the gestures and recognizes the hand gestures.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5515152"/>
                  </a:ext>
                </a:extLst>
              </a:tr>
              <a:tr h="738207">
                <a:tc>
                  <a:txBody>
                    <a:bodyPr/>
                    <a:lstStyle/>
                    <a:p>
                      <a:pPr algn="ctr"/>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it-IT" dirty="0">
                          <a:latin typeface="Times New Roman" panose="02020603050405020304" pitchFamily="18" charset="0"/>
                          <a:cs typeface="Times New Roman" panose="02020603050405020304" pitchFamily="18" charset="0"/>
                        </a:rPr>
                        <a:t>Matteo Rinalduzzi 1 , Alessio De Angelis, 2021</a:t>
                      </a:r>
                      <a:endParaRPr lang="en-IN" dirty="0">
                        <a:latin typeface="Times New Roman" panose="02020603050405020304" pitchFamily="18" charset="0"/>
                        <a:cs typeface="Times New Roman" panose="02020603050405020304" pitchFamily="18" charset="0"/>
                      </a:endParaRPr>
                    </a:p>
                  </a:txBody>
                  <a:tcPr/>
                </a:tc>
                <a:tc>
                  <a:txBody>
                    <a:bodyPr/>
                    <a:lstStyle/>
                    <a:p>
                      <a:pPr algn="just"/>
                      <a:r>
                        <a:rPr lang="en-US" dirty="0">
                          <a:latin typeface="Times New Roman" panose="02020603050405020304" pitchFamily="18" charset="0"/>
                          <a:cs typeface="Times New Roman" panose="02020603050405020304" pitchFamily="18" charset="0"/>
                        </a:rPr>
                        <a:t>Gesture Recognition of Sign Language Alphabet Using a Magnetic Positioning System</a:t>
                      </a:r>
                      <a:endParaRPr lang="en-IN" dirty="0">
                        <a:latin typeface="Times New Roman" panose="02020603050405020304" pitchFamily="18" charset="0"/>
                        <a:cs typeface="Times New Roman" panose="02020603050405020304" pitchFamily="18" charset="0"/>
                      </a:endParaRPr>
                    </a:p>
                  </a:txBody>
                  <a:tcPr/>
                </a:tc>
                <a:tc>
                  <a:txBody>
                    <a:bodyPr/>
                    <a:lstStyle/>
                    <a:p>
                      <a:pPr algn="just"/>
                      <a:r>
                        <a:rPr lang="en-US" dirty="0">
                          <a:latin typeface="Times New Roman" panose="02020603050405020304" pitchFamily="18" charset="0"/>
                          <a:cs typeface="Times New Roman" panose="02020603050405020304" pitchFamily="18" charset="0"/>
                        </a:rPr>
                        <a:t>This paper uses gloves and has several hand sensors on hand to recognize different hand gestures.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5551402"/>
                  </a:ext>
                </a:extLst>
              </a:tr>
              <a:tr h="738207">
                <a:tc>
                  <a:txBody>
                    <a:bodyPr/>
                    <a:lstStyle/>
                    <a:p>
                      <a:pPr algn="ctr"/>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Sourav </a:t>
                      </a:r>
                      <a:r>
                        <a:rPr lang="en-IN" dirty="0" err="1">
                          <a:latin typeface="Times New Roman" panose="02020603050405020304" pitchFamily="18" charset="0"/>
                          <a:cs typeface="Times New Roman" panose="02020603050405020304" pitchFamily="18" charset="0"/>
                        </a:rPr>
                        <a:t>Bhowmick</a:t>
                      </a:r>
                      <a:r>
                        <a:rPr lang="en-IN" dirty="0">
                          <a:latin typeface="Times New Roman" panose="02020603050405020304" pitchFamily="18" charset="0"/>
                          <a:cs typeface="Times New Roman" panose="02020603050405020304" pitchFamily="18" charset="0"/>
                        </a:rPr>
                        <a:t>, Sushant Kumar and Anurag Kumar . 2015</a:t>
                      </a:r>
                    </a:p>
                  </a:txBody>
                  <a:tcPr/>
                </a:tc>
                <a:tc>
                  <a:txBody>
                    <a:bodyPr/>
                    <a:lstStyle/>
                    <a:p>
                      <a:pPr algn="just"/>
                      <a:r>
                        <a:rPr lang="en-US" dirty="0">
                          <a:latin typeface="Times New Roman" panose="02020603050405020304" pitchFamily="18" charset="0"/>
                          <a:cs typeface="Times New Roman" panose="02020603050405020304" pitchFamily="18" charset="0"/>
                        </a:rPr>
                        <a:t>Hand Gesture Recognition of English Alphabets using Artificial Neural Network</a:t>
                      </a:r>
                      <a:endParaRPr lang="en-IN" dirty="0">
                        <a:latin typeface="Times New Roman" panose="02020603050405020304" pitchFamily="18" charset="0"/>
                        <a:cs typeface="Times New Roman" panose="02020603050405020304" pitchFamily="18" charset="0"/>
                      </a:endParaRPr>
                    </a:p>
                  </a:txBody>
                  <a:tcPr/>
                </a:tc>
                <a:tc>
                  <a:txBody>
                    <a:bodyPr/>
                    <a:lstStyle/>
                    <a:p>
                      <a:pPr algn="just"/>
                      <a:r>
                        <a:rPr lang="en-US" dirty="0">
                          <a:latin typeface="Times New Roman" panose="02020603050405020304" pitchFamily="18" charset="0"/>
                          <a:cs typeface="Times New Roman" panose="02020603050405020304" pitchFamily="18" charset="0"/>
                        </a:rPr>
                        <a:t>This paper helps us recognize ASL gestures using Artificial Neural Network and also shows how a combination of two words work</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76996757"/>
                  </a:ext>
                </a:extLst>
              </a:tr>
            </a:tbl>
          </a:graphicData>
        </a:graphic>
      </p:graphicFrame>
    </p:spTree>
    <p:extLst>
      <p:ext uri="{BB962C8B-B14F-4D97-AF65-F5344CB8AC3E}">
        <p14:creationId xmlns:p14="http://schemas.microsoft.com/office/powerpoint/2010/main" val="43522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EBB8-90F4-4702-B3DC-90A2447982AD}"/>
              </a:ext>
            </a:extLst>
          </p:cNvPr>
          <p:cNvSpPr>
            <a:spLocks noGrp="1"/>
          </p:cNvSpPr>
          <p:nvPr>
            <p:ph type="title"/>
          </p:nvPr>
        </p:nvSpPr>
        <p:spPr>
          <a:xfrm>
            <a:off x="401898" y="-161364"/>
            <a:ext cx="11029616" cy="1188720"/>
          </a:xfrm>
        </p:spPr>
        <p:txBody>
          <a:bodyPr/>
          <a:lstStyle/>
          <a:p>
            <a:r>
              <a:rPr lang="en-US" dirty="0">
                <a:latin typeface="Times New Roman" panose="02020603050405020304" pitchFamily="18" charset="0"/>
                <a:cs typeface="Times New Roman" panose="02020603050405020304" pitchFamily="18" charset="0"/>
              </a:rPr>
              <a:t>Literature survey</a:t>
            </a:r>
            <a:endParaRPr lang="en-IN"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CFF452C3-3C20-40CD-8664-BE3D3EFB1C06}"/>
              </a:ext>
            </a:extLst>
          </p:cNvPr>
          <p:cNvGraphicFramePr>
            <a:graphicFrameLocks noGrp="1"/>
          </p:cNvGraphicFramePr>
          <p:nvPr>
            <p:ph idx="1"/>
            <p:extLst>
              <p:ext uri="{D42A27DB-BD31-4B8C-83A1-F6EECF244321}">
                <p14:modId xmlns:p14="http://schemas.microsoft.com/office/powerpoint/2010/main" val="4110635595"/>
              </p:ext>
            </p:extLst>
          </p:nvPr>
        </p:nvGraphicFramePr>
        <p:xfrm>
          <a:off x="401564" y="1027356"/>
          <a:ext cx="11029950" cy="5669280"/>
        </p:xfrm>
        <a:graphic>
          <a:graphicData uri="http://schemas.openxmlformats.org/drawingml/2006/table">
            <a:tbl>
              <a:tblPr firstRow="1" bandRow="1">
                <a:tableStyleId>{5C22544A-7EE6-4342-B048-85BDC9FD1C3A}</a:tableStyleId>
              </a:tblPr>
              <a:tblGrid>
                <a:gridCol w="647306">
                  <a:extLst>
                    <a:ext uri="{9D8B030D-6E8A-4147-A177-3AD203B41FA5}">
                      <a16:colId xmlns:a16="http://schemas.microsoft.com/office/drawing/2014/main" val="517529118"/>
                    </a:ext>
                  </a:extLst>
                </a:gridCol>
                <a:gridCol w="1963271">
                  <a:extLst>
                    <a:ext uri="{9D8B030D-6E8A-4147-A177-3AD203B41FA5}">
                      <a16:colId xmlns:a16="http://schemas.microsoft.com/office/drawing/2014/main" val="234811787"/>
                    </a:ext>
                  </a:extLst>
                </a:gridCol>
                <a:gridCol w="3116889">
                  <a:extLst>
                    <a:ext uri="{9D8B030D-6E8A-4147-A177-3AD203B41FA5}">
                      <a16:colId xmlns:a16="http://schemas.microsoft.com/office/drawing/2014/main" val="3596971948"/>
                    </a:ext>
                  </a:extLst>
                </a:gridCol>
                <a:gridCol w="5302484">
                  <a:extLst>
                    <a:ext uri="{9D8B030D-6E8A-4147-A177-3AD203B41FA5}">
                      <a16:colId xmlns:a16="http://schemas.microsoft.com/office/drawing/2014/main" val="4164682386"/>
                    </a:ext>
                  </a:extLst>
                </a:gridCol>
              </a:tblGrid>
              <a:tr h="395124">
                <a:tc>
                  <a:txBody>
                    <a:bodyPr/>
                    <a:lstStyle/>
                    <a:p>
                      <a:pPr algn="ctr"/>
                      <a:r>
                        <a:rPr lang="en-US" b="0" dirty="0">
                          <a:latin typeface="Times New Roman" panose="02020603050405020304" pitchFamily="18" charset="0"/>
                          <a:cs typeface="Times New Roman" panose="02020603050405020304" pitchFamily="18" charset="0"/>
                        </a:rPr>
                        <a:t>S.no</a:t>
                      </a:r>
                      <a:endParaRPr lang="en-IN" b="0" dirty="0">
                        <a:latin typeface="Times New Roman" panose="02020603050405020304" pitchFamily="18" charset="0"/>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Reference Paper Author and Year of publication</a:t>
                      </a:r>
                      <a:endParaRPr lang="en-IN" b="0" dirty="0">
                        <a:latin typeface="Times New Roman" panose="02020603050405020304" pitchFamily="18" charset="0"/>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Reference Paper Title</a:t>
                      </a:r>
                      <a:endParaRPr lang="en-IN" b="0" dirty="0">
                        <a:latin typeface="Times New Roman" panose="02020603050405020304" pitchFamily="18" charset="0"/>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Inference From Paper</a:t>
                      </a:r>
                      <a:endParaRPr lang="en-IN"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27278913"/>
                  </a:ext>
                </a:extLst>
              </a:tr>
              <a:tr h="738207">
                <a:tc>
                  <a:txBody>
                    <a:bodyPr/>
                    <a:lstStyle/>
                    <a:p>
                      <a:pPr algn="ctr"/>
                      <a:r>
                        <a:rPr lang="en-US" b="0" dirty="0">
                          <a:latin typeface="Times New Roman" panose="02020603050405020304" pitchFamily="18" charset="0"/>
                          <a:cs typeface="Times New Roman" panose="02020603050405020304" pitchFamily="18" charset="0"/>
                        </a:rPr>
                        <a:t>5.</a:t>
                      </a:r>
                      <a:endParaRPr lang="en-IN" b="0" dirty="0">
                        <a:latin typeface="Times New Roman" panose="02020603050405020304" pitchFamily="18" charset="0"/>
                        <a:cs typeface="Times New Roman" panose="02020603050405020304" pitchFamily="18" charset="0"/>
                      </a:endParaRPr>
                    </a:p>
                  </a:txBody>
                  <a:tcPr/>
                </a:tc>
                <a:tc>
                  <a:txBody>
                    <a:bodyPr/>
                    <a:lstStyle/>
                    <a:p>
                      <a:pPr algn="ctr"/>
                      <a:r>
                        <a:rPr lang="en-IN" b="0" dirty="0">
                          <a:latin typeface="Times New Roman" panose="02020603050405020304" pitchFamily="18" charset="0"/>
                          <a:cs typeface="Times New Roman" panose="02020603050405020304" pitchFamily="18" charset="0"/>
                        </a:rPr>
                        <a:t>Rajesh George </a:t>
                      </a:r>
                      <a:r>
                        <a:rPr lang="en-IN" b="0" dirty="0" err="1">
                          <a:latin typeface="Times New Roman" panose="02020603050405020304" pitchFamily="18" charset="0"/>
                          <a:cs typeface="Times New Roman" panose="02020603050405020304" pitchFamily="18" charset="0"/>
                        </a:rPr>
                        <a:t>Rajan</a:t>
                      </a:r>
                      <a:r>
                        <a:rPr lang="en-IN" b="0" dirty="0">
                          <a:latin typeface="Times New Roman" panose="02020603050405020304" pitchFamily="18" charset="0"/>
                          <a:cs typeface="Times New Roman" panose="02020603050405020304" pitchFamily="18" charset="0"/>
                        </a:rPr>
                        <a:t>, </a:t>
                      </a:r>
                      <a:r>
                        <a:rPr lang="en-IN" b="0" dirty="0" err="1">
                          <a:latin typeface="Times New Roman" panose="02020603050405020304" pitchFamily="18" charset="0"/>
                          <a:cs typeface="Times New Roman" panose="02020603050405020304" pitchFamily="18" charset="0"/>
                        </a:rPr>
                        <a:t>Dr.M.Judith</a:t>
                      </a:r>
                      <a:r>
                        <a:rPr lang="en-IN" b="0" dirty="0">
                          <a:latin typeface="Times New Roman" panose="02020603050405020304" pitchFamily="18" charset="0"/>
                          <a:cs typeface="Times New Roman" panose="02020603050405020304" pitchFamily="18" charset="0"/>
                        </a:rPr>
                        <a:t> Leo</a:t>
                      </a:r>
                      <a:r>
                        <a:rPr lang="en-US" b="0" dirty="0">
                          <a:latin typeface="Times New Roman" panose="02020603050405020304" pitchFamily="18" charset="0"/>
                          <a:cs typeface="Times New Roman" panose="02020603050405020304" pitchFamily="18" charset="0"/>
                        </a:rPr>
                        <a:t> 2020</a:t>
                      </a:r>
                      <a:endParaRPr lang="en-IN" b="0" dirty="0">
                        <a:latin typeface="Times New Roman" panose="02020603050405020304" pitchFamily="18" charset="0"/>
                        <a:cs typeface="Times New Roman" panose="02020603050405020304" pitchFamily="18" charset="0"/>
                      </a:endParaRPr>
                    </a:p>
                  </a:txBody>
                  <a:tcPr/>
                </a:tc>
                <a:tc>
                  <a:txBody>
                    <a:bodyPr/>
                    <a:lstStyle/>
                    <a:p>
                      <a:pPr algn="just"/>
                      <a:r>
                        <a:rPr lang="en-US" b="0" dirty="0">
                          <a:latin typeface="Times New Roman" panose="02020603050405020304" pitchFamily="18" charset="0"/>
                          <a:cs typeface="Times New Roman" panose="02020603050405020304" pitchFamily="18" charset="0"/>
                        </a:rPr>
                        <a:t>American Sign Language Alphabets Recognition using Hand Crafted and Deep Learning Features </a:t>
                      </a:r>
                      <a:endParaRPr lang="en-IN" b="0" dirty="0">
                        <a:latin typeface="Times New Roman" panose="02020603050405020304" pitchFamily="18" charset="0"/>
                        <a:cs typeface="Times New Roman" panose="02020603050405020304" pitchFamily="18" charset="0"/>
                      </a:endParaRPr>
                    </a:p>
                  </a:txBody>
                  <a:tcPr/>
                </a:tc>
                <a:tc>
                  <a:txBody>
                    <a:bodyPr/>
                    <a:lstStyle/>
                    <a:p>
                      <a:pPr algn="just"/>
                      <a:r>
                        <a:rPr lang="en-US" b="0" dirty="0">
                          <a:latin typeface="Times New Roman" panose="02020603050405020304" pitchFamily="18" charset="0"/>
                          <a:cs typeface="Times New Roman" panose="02020603050405020304" pitchFamily="18" charset="0"/>
                        </a:rPr>
                        <a:t>It uses Deep Learning to recognize the ASL gestures. It uses public dataset and performs ML algorithms on it and gives us a classified report. </a:t>
                      </a:r>
                      <a:endParaRPr lang="en-IN"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24020333"/>
                  </a:ext>
                </a:extLst>
              </a:tr>
              <a:tr h="738207">
                <a:tc>
                  <a:txBody>
                    <a:bodyPr/>
                    <a:lstStyle/>
                    <a:p>
                      <a:pPr algn="ctr"/>
                      <a:r>
                        <a:rPr lang="en-US" b="0" dirty="0">
                          <a:latin typeface="Times New Roman" panose="02020603050405020304" pitchFamily="18" charset="0"/>
                          <a:cs typeface="Times New Roman" panose="02020603050405020304" pitchFamily="18" charset="0"/>
                        </a:rPr>
                        <a:t>6.</a:t>
                      </a:r>
                      <a:endParaRPr lang="en-IN" b="0" dirty="0">
                        <a:latin typeface="Times New Roman" panose="02020603050405020304" pitchFamily="18" charset="0"/>
                        <a:cs typeface="Times New Roman" panose="02020603050405020304" pitchFamily="18" charset="0"/>
                      </a:endParaRPr>
                    </a:p>
                  </a:txBody>
                  <a:tcPr/>
                </a:tc>
                <a:tc>
                  <a:txBody>
                    <a:bodyPr/>
                    <a:lstStyle/>
                    <a:p>
                      <a:pPr algn="ctr"/>
                      <a:r>
                        <a:rPr lang="fi-FI" b="0" dirty="0">
                          <a:latin typeface="Times New Roman" panose="02020603050405020304" pitchFamily="18" charset="0"/>
                          <a:cs typeface="Times New Roman" panose="02020603050405020304" pitchFamily="18" charset="0"/>
                        </a:rPr>
                        <a:t>Murat Taskiran, Mehmet Killioglu, and Nihan Kahraman</a:t>
                      </a:r>
                      <a:r>
                        <a:rPr lang="en-US" b="0" dirty="0">
                          <a:latin typeface="Times New Roman" panose="02020603050405020304" pitchFamily="18" charset="0"/>
                          <a:cs typeface="Times New Roman" panose="02020603050405020304" pitchFamily="18" charset="0"/>
                        </a:rPr>
                        <a:t> 2018</a:t>
                      </a:r>
                      <a:endParaRPr lang="en-IN" b="0" dirty="0">
                        <a:latin typeface="Times New Roman" panose="02020603050405020304" pitchFamily="18" charset="0"/>
                        <a:cs typeface="Times New Roman" panose="02020603050405020304" pitchFamily="18" charset="0"/>
                      </a:endParaRPr>
                    </a:p>
                  </a:txBody>
                  <a:tcPr/>
                </a:tc>
                <a:tc>
                  <a:txBody>
                    <a:bodyPr/>
                    <a:lstStyle/>
                    <a:p>
                      <a:pPr algn="just"/>
                      <a:r>
                        <a:rPr lang="en-US" b="0" dirty="0">
                          <a:latin typeface="Times New Roman" panose="02020603050405020304" pitchFamily="18" charset="0"/>
                          <a:cs typeface="Times New Roman" panose="02020603050405020304" pitchFamily="18" charset="0"/>
                        </a:rPr>
                        <a:t>A Real-Time System For Recognition Of American Sign Language By Using Deep Learning</a:t>
                      </a:r>
                      <a:endParaRPr lang="en-IN" b="0" dirty="0">
                        <a:latin typeface="Times New Roman" panose="02020603050405020304" pitchFamily="18" charset="0"/>
                        <a:cs typeface="Times New Roman" panose="02020603050405020304" pitchFamily="18" charset="0"/>
                      </a:endParaRPr>
                    </a:p>
                  </a:txBody>
                  <a:tcPr/>
                </a:tc>
                <a:tc>
                  <a:txBody>
                    <a:bodyPr/>
                    <a:lstStyle/>
                    <a:p>
                      <a:pPr algn="just"/>
                      <a:r>
                        <a:rPr lang="en-US" b="0" dirty="0">
                          <a:latin typeface="Times New Roman" panose="02020603050405020304" pitchFamily="18" charset="0"/>
                          <a:cs typeface="Times New Roman" panose="02020603050405020304" pitchFamily="18" charset="0"/>
                        </a:rPr>
                        <a:t>This paper uses shows us how different algorithms have different effects on the result of the gestures recognized.</a:t>
                      </a:r>
                      <a:endParaRPr lang="en-IN"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5515152"/>
                  </a:ext>
                </a:extLst>
              </a:tr>
              <a:tr h="738207">
                <a:tc>
                  <a:txBody>
                    <a:bodyPr/>
                    <a:lstStyle/>
                    <a:p>
                      <a:pPr algn="ctr"/>
                      <a:r>
                        <a:rPr lang="en-US" b="0" dirty="0">
                          <a:latin typeface="Times New Roman" panose="02020603050405020304" pitchFamily="18" charset="0"/>
                          <a:cs typeface="Times New Roman" panose="02020603050405020304" pitchFamily="18" charset="0"/>
                        </a:rPr>
                        <a:t>7.</a:t>
                      </a:r>
                      <a:endParaRPr lang="en-IN" b="0" dirty="0">
                        <a:latin typeface="Times New Roman" panose="02020603050405020304" pitchFamily="18" charset="0"/>
                        <a:cs typeface="Times New Roman" panose="02020603050405020304" pitchFamily="18" charset="0"/>
                      </a:endParaRPr>
                    </a:p>
                  </a:txBody>
                  <a:tcPr/>
                </a:tc>
                <a:tc>
                  <a:txBody>
                    <a:bodyPr/>
                    <a:lstStyle/>
                    <a:p>
                      <a:pPr algn="ctr"/>
                      <a:r>
                        <a:rPr lang="en-IN" b="0" dirty="0" err="1">
                          <a:latin typeface="Times New Roman" panose="02020603050405020304" pitchFamily="18" charset="0"/>
                          <a:cs typeface="Times New Roman" panose="02020603050405020304" pitchFamily="18" charset="0"/>
                        </a:rPr>
                        <a:t>Prangon</a:t>
                      </a:r>
                      <a:r>
                        <a:rPr lang="en-IN" b="0" dirty="0">
                          <a:latin typeface="Times New Roman" panose="02020603050405020304" pitchFamily="18" charset="0"/>
                          <a:cs typeface="Times New Roman" panose="02020603050405020304" pitchFamily="18" charset="0"/>
                        </a:rPr>
                        <a:t> Das , Tanvir Ahmed , Md. </a:t>
                      </a:r>
                      <a:r>
                        <a:rPr lang="en-IN" b="0" dirty="0" err="1">
                          <a:latin typeface="Times New Roman" panose="02020603050405020304" pitchFamily="18" charset="0"/>
                          <a:cs typeface="Times New Roman" panose="02020603050405020304" pitchFamily="18" charset="0"/>
                        </a:rPr>
                        <a:t>Firoj</a:t>
                      </a:r>
                      <a:r>
                        <a:rPr lang="en-IN" b="0" dirty="0">
                          <a:latin typeface="Times New Roman" panose="02020603050405020304" pitchFamily="18" charset="0"/>
                          <a:cs typeface="Times New Roman" panose="02020603050405020304" pitchFamily="18" charset="0"/>
                        </a:rPr>
                        <a:t> Ali 2020</a:t>
                      </a:r>
                    </a:p>
                  </a:txBody>
                  <a:tcPr/>
                </a:tc>
                <a:tc>
                  <a:txBody>
                    <a:bodyPr/>
                    <a:lstStyle/>
                    <a:p>
                      <a:pPr algn="just"/>
                      <a:r>
                        <a:rPr lang="en-US" b="0" dirty="0">
                          <a:latin typeface="Times New Roman" panose="02020603050405020304" pitchFamily="18" charset="0"/>
                          <a:cs typeface="Times New Roman" panose="02020603050405020304" pitchFamily="18" charset="0"/>
                        </a:rPr>
                        <a:t>Static Hand Gesture Recognition for American Sign Language using Deep Convolutional Neural Network</a:t>
                      </a:r>
                      <a:endParaRPr lang="en-IN" b="0" dirty="0">
                        <a:latin typeface="Times New Roman" panose="02020603050405020304" pitchFamily="18" charset="0"/>
                        <a:cs typeface="Times New Roman" panose="02020603050405020304" pitchFamily="18" charset="0"/>
                      </a:endParaRPr>
                    </a:p>
                  </a:txBody>
                  <a:tcPr/>
                </a:tc>
                <a:tc>
                  <a:txBody>
                    <a:bodyPr/>
                    <a:lstStyle/>
                    <a:p>
                      <a:pPr algn="just"/>
                      <a:r>
                        <a:rPr lang="en-US" b="0" dirty="0">
                          <a:latin typeface="Times New Roman" panose="02020603050405020304" pitchFamily="18" charset="0"/>
                          <a:cs typeface="Times New Roman" panose="02020603050405020304" pitchFamily="18" charset="0"/>
                        </a:rPr>
                        <a:t>This paper uses Deep learning to recognize the hand gestures. This also explains models like </a:t>
                      </a:r>
                      <a:r>
                        <a:rPr lang="en-US" b="0" dirty="0" err="1">
                          <a:latin typeface="Times New Roman" panose="02020603050405020304" pitchFamily="18" charset="0"/>
                          <a:cs typeface="Times New Roman" panose="02020603050405020304" pitchFamily="18" charset="0"/>
                        </a:rPr>
                        <a:t>Alexnet</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RaodeepCNN</a:t>
                      </a:r>
                      <a:r>
                        <a:rPr lang="en-US" b="0" dirty="0">
                          <a:latin typeface="Times New Roman" panose="02020603050405020304" pitchFamily="18" charset="0"/>
                          <a:cs typeface="Times New Roman" panose="02020603050405020304" pitchFamily="18" charset="0"/>
                        </a:rPr>
                        <a:t> etc.</a:t>
                      </a:r>
                      <a:endParaRPr lang="en-IN"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06093878"/>
                  </a:ext>
                </a:extLst>
              </a:tr>
              <a:tr h="738207">
                <a:tc>
                  <a:txBody>
                    <a:bodyPr/>
                    <a:lstStyle/>
                    <a:p>
                      <a:pPr algn="ctr"/>
                      <a:r>
                        <a:rPr lang="en-US" b="0" dirty="0">
                          <a:latin typeface="Times New Roman" panose="02020603050405020304" pitchFamily="18" charset="0"/>
                          <a:cs typeface="Times New Roman" panose="02020603050405020304" pitchFamily="18" charset="0"/>
                        </a:rPr>
                        <a:t>8.</a:t>
                      </a:r>
                      <a:endParaRPr lang="en-IN" b="0" dirty="0">
                        <a:latin typeface="Times New Roman" panose="02020603050405020304" pitchFamily="18" charset="0"/>
                        <a:cs typeface="Times New Roman" panose="02020603050405020304" pitchFamily="18" charset="0"/>
                      </a:endParaRPr>
                    </a:p>
                  </a:txBody>
                  <a:tcPr/>
                </a:tc>
                <a:tc>
                  <a:txBody>
                    <a:bodyPr/>
                    <a:lstStyle/>
                    <a:p>
                      <a:pPr algn="ctr"/>
                      <a:r>
                        <a:rPr lang="en-IN" sz="1800" b="0" kern="1200" dirty="0">
                          <a:solidFill>
                            <a:schemeClr val="dk1"/>
                          </a:solidFill>
                          <a:effectLst/>
                          <a:latin typeface="Times New Roman" panose="02020603050405020304" pitchFamily="18" charset="0"/>
                          <a:ea typeface="+mn-ea"/>
                          <a:cs typeface="Times New Roman" panose="02020603050405020304" pitchFamily="18" charset="0"/>
                        </a:rPr>
                        <a:t>Ariya </a:t>
                      </a:r>
                      <a:r>
                        <a:rPr lang="en-IN" sz="1800" b="0" kern="1200" dirty="0" err="1">
                          <a:solidFill>
                            <a:schemeClr val="dk1"/>
                          </a:solidFill>
                          <a:effectLst/>
                          <a:latin typeface="Times New Roman" panose="02020603050405020304" pitchFamily="18" charset="0"/>
                          <a:ea typeface="+mn-ea"/>
                          <a:cs typeface="Times New Roman" panose="02020603050405020304" pitchFamily="18" charset="0"/>
                        </a:rPr>
                        <a:t>Thongtawee</a:t>
                      </a:r>
                      <a:r>
                        <a:rPr lang="en-IN" sz="1800" b="0" kern="1200" dirty="0">
                          <a:solidFill>
                            <a:schemeClr val="dk1"/>
                          </a:solidFill>
                          <a:effectLst/>
                          <a:latin typeface="Times New Roman" panose="02020603050405020304" pitchFamily="18" charset="0"/>
                          <a:ea typeface="+mn-ea"/>
                          <a:cs typeface="Times New Roman" panose="02020603050405020304" pitchFamily="18" charset="0"/>
                        </a:rPr>
                        <a:t> , </a:t>
                      </a:r>
                      <a:r>
                        <a:rPr lang="en-IN" sz="1800" b="0" kern="1200" dirty="0" err="1">
                          <a:solidFill>
                            <a:schemeClr val="dk1"/>
                          </a:solidFill>
                          <a:effectLst/>
                          <a:latin typeface="Times New Roman" panose="02020603050405020304" pitchFamily="18" charset="0"/>
                          <a:ea typeface="+mn-ea"/>
                          <a:cs typeface="Times New Roman" panose="02020603050405020304" pitchFamily="18" charset="0"/>
                        </a:rPr>
                        <a:t>Onamon</a:t>
                      </a:r>
                      <a:r>
                        <a:rPr lang="en-IN" sz="1800" b="0" kern="1200" dirty="0">
                          <a:solidFill>
                            <a:schemeClr val="dk1"/>
                          </a:solidFill>
                          <a:effectLst/>
                          <a:latin typeface="Times New Roman" panose="02020603050405020304" pitchFamily="18" charset="0"/>
                          <a:ea typeface="+mn-ea"/>
                          <a:cs typeface="Times New Roman" panose="02020603050405020304" pitchFamily="18" charset="0"/>
                        </a:rPr>
                        <a:t> </a:t>
                      </a:r>
                      <a:r>
                        <a:rPr lang="en-IN" sz="1800" b="0" kern="1200" dirty="0" err="1">
                          <a:solidFill>
                            <a:schemeClr val="dk1"/>
                          </a:solidFill>
                          <a:effectLst/>
                          <a:latin typeface="Times New Roman" panose="02020603050405020304" pitchFamily="18" charset="0"/>
                          <a:ea typeface="+mn-ea"/>
                          <a:cs typeface="Times New Roman" panose="02020603050405020304" pitchFamily="18" charset="0"/>
                        </a:rPr>
                        <a:t>Pinsanoh</a:t>
                      </a:r>
                      <a:r>
                        <a:rPr lang="en-IN" sz="1800" b="0" kern="1200" dirty="0">
                          <a:solidFill>
                            <a:schemeClr val="dk1"/>
                          </a:solidFill>
                          <a:effectLst/>
                          <a:latin typeface="Times New Roman" panose="02020603050405020304" pitchFamily="18" charset="0"/>
                          <a:ea typeface="+mn-ea"/>
                          <a:cs typeface="Times New Roman" panose="02020603050405020304" pitchFamily="18" charset="0"/>
                        </a:rPr>
                        <a:t>, </a:t>
                      </a:r>
                      <a:r>
                        <a:rPr lang="en-IN" sz="1800" b="0" kern="1200" dirty="0" err="1">
                          <a:solidFill>
                            <a:schemeClr val="dk1"/>
                          </a:solidFill>
                          <a:effectLst/>
                          <a:latin typeface="Times New Roman" panose="02020603050405020304" pitchFamily="18" charset="0"/>
                          <a:ea typeface="+mn-ea"/>
                          <a:cs typeface="Times New Roman" panose="02020603050405020304" pitchFamily="18" charset="0"/>
                        </a:rPr>
                        <a:t>Yuttana</a:t>
                      </a:r>
                      <a:r>
                        <a:rPr lang="en-IN" sz="1800" b="0" kern="1200" dirty="0">
                          <a:solidFill>
                            <a:schemeClr val="dk1"/>
                          </a:solidFill>
                          <a:effectLst/>
                          <a:latin typeface="Times New Roman" panose="02020603050405020304" pitchFamily="18" charset="0"/>
                          <a:ea typeface="+mn-ea"/>
                          <a:cs typeface="Times New Roman" panose="02020603050405020304" pitchFamily="18" charset="0"/>
                        </a:rPr>
                        <a:t> </a:t>
                      </a:r>
                      <a:r>
                        <a:rPr lang="en-IN" sz="1800" b="0" kern="1200" dirty="0" err="1">
                          <a:solidFill>
                            <a:schemeClr val="dk1"/>
                          </a:solidFill>
                          <a:effectLst/>
                          <a:latin typeface="Times New Roman" panose="02020603050405020304" pitchFamily="18" charset="0"/>
                          <a:ea typeface="+mn-ea"/>
                          <a:cs typeface="Times New Roman" panose="02020603050405020304" pitchFamily="18" charset="0"/>
                        </a:rPr>
                        <a:t>Kitjaidure</a:t>
                      </a:r>
                      <a:r>
                        <a:rPr lang="en-IN" sz="1800" b="0" kern="1200" dirty="0">
                          <a:solidFill>
                            <a:schemeClr val="dk1"/>
                          </a:solidFill>
                          <a:effectLst/>
                          <a:latin typeface="Times New Roman" panose="02020603050405020304" pitchFamily="18" charset="0"/>
                          <a:ea typeface="+mn-ea"/>
                          <a:cs typeface="Times New Roman" panose="02020603050405020304" pitchFamily="18" charset="0"/>
                        </a:rPr>
                        <a:t> in 2018</a:t>
                      </a:r>
                      <a:endParaRPr lang="en-IN" b="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effectLst/>
                          <a:latin typeface="Times New Roman" panose="02020603050405020304" pitchFamily="18" charset="0"/>
                          <a:ea typeface="+mn-ea"/>
                          <a:cs typeface="Times New Roman" panose="02020603050405020304" pitchFamily="18" charset="0"/>
                        </a:rPr>
                        <a:t>A Novel Feature Extraction for American Sign Language Recognition Using Webcam</a:t>
                      </a:r>
                    </a:p>
                    <a:p>
                      <a:pPr algn="just"/>
                      <a:endParaRPr lang="en-IN" b="0" dirty="0">
                        <a:latin typeface="Times New Roman" panose="02020603050405020304" pitchFamily="18" charset="0"/>
                        <a:cs typeface="Times New Roman" panose="02020603050405020304" pitchFamily="18" charset="0"/>
                      </a:endParaRPr>
                    </a:p>
                  </a:txBody>
                  <a:tcPr/>
                </a:tc>
                <a:tc>
                  <a:txBody>
                    <a:bodyPr/>
                    <a:lstStyle/>
                    <a:p>
                      <a:pPr algn="just"/>
                      <a:r>
                        <a:rPr lang="en-IN" sz="1800" kern="1200" dirty="0">
                          <a:solidFill>
                            <a:schemeClr val="dk1"/>
                          </a:solidFill>
                          <a:effectLst/>
                          <a:latin typeface="Times New Roman" panose="02020603050405020304" pitchFamily="18" charset="0"/>
                          <a:ea typeface="+mn-ea"/>
                          <a:cs typeface="Times New Roman" panose="02020603050405020304" pitchFamily="18" charset="0"/>
                        </a:rPr>
                        <a:t>It divides the frame into left and right sides. It recognizes the edges on the each sides and detects the sign</a:t>
                      </a:r>
                      <a:endParaRPr lang="en-IN"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2288651"/>
                  </a:ext>
                </a:extLst>
              </a:tr>
            </a:tbl>
          </a:graphicData>
        </a:graphic>
      </p:graphicFrame>
    </p:spTree>
    <p:extLst>
      <p:ext uri="{BB962C8B-B14F-4D97-AF65-F5344CB8AC3E}">
        <p14:creationId xmlns:p14="http://schemas.microsoft.com/office/powerpoint/2010/main" val="1984030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317A1-F3A6-4833-8ADC-FCBDF8E44108}"/>
              </a:ext>
            </a:extLst>
          </p:cNvPr>
          <p:cNvSpPr>
            <a:spLocks noGrp="1"/>
          </p:cNvSpPr>
          <p:nvPr>
            <p:ph type="title"/>
          </p:nvPr>
        </p:nvSpPr>
        <p:spPr>
          <a:xfrm>
            <a:off x="401564" y="-98970"/>
            <a:ext cx="11029616" cy="1188720"/>
          </a:xfrm>
        </p:spPr>
        <p:txBody>
          <a:bodyPr/>
          <a:lstStyle/>
          <a:p>
            <a:r>
              <a:rPr lang="en-US" dirty="0"/>
              <a:t>Literature Survey</a:t>
            </a:r>
            <a:endParaRPr lang="en-IN" dirty="0"/>
          </a:p>
        </p:txBody>
      </p:sp>
      <p:graphicFrame>
        <p:nvGraphicFramePr>
          <p:cNvPr id="6" name="Table 4">
            <a:extLst>
              <a:ext uri="{FF2B5EF4-FFF2-40B4-BE49-F238E27FC236}">
                <a16:creationId xmlns:a16="http://schemas.microsoft.com/office/drawing/2014/main" id="{CA5F07A1-9AB0-4482-9891-E0AD52742CE2}"/>
              </a:ext>
            </a:extLst>
          </p:cNvPr>
          <p:cNvGraphicFramePr>
            <a:graphicFrameLocks/>
          </p:cNvGraphicFramePr>
          <p:nvPr>
            <p:extLst>
              <p:ext uri="{D42A27DB-BD31-4B8C-83A1-F6EECF244321}">
                <p14:modId xmlns:p14="http://schemas.microsoft.com/office/powerpoint/2010/main" val="1700970726"/>
              </p:ext>
            </p:extLst>
          </p:nvPr>
        </p:nvGraphicFramePr>
        <p:xfrm>
          <a:off x="401564" y="1027356"/>
          <a:ext cx="11029950" cy="3566160"/>
        </p:xfrm>
        <a:graphic>
          <a:graphicData uri="http://schemas.openxmlformats.org/drawingml/2006/table">
            <a:tbl>
              <a:tblPr firstRow="1" bandRow="1">
                <a:tableStyleId>{5C22544A-7EE6-4342-B048-85BDC9FD1C3A}</a:tableStyleId>
              </a:tblPr>
              <a:tblGrid>
                <a:gridCol w="647306">
                  <a:extLst>
                    <a:ext uri="{9D8B030D-6E8A-4147-A177-3AD203B41FA5}">
                      <a16:colId xmlns:a16="http://schemas.microsoft.com/office/drawing/2014/main" val="517529118"/>
                    </a:ext>
                  </a:extLst>
                </a:gridCol>
                <a:gridCol w="1963271">
                  <a:extLst>
                    <a:ext uri="{9D8B030D-6E8A-4147-A177-3AD203B41FA5}">
                      <a16:colId xmlns:a16="http://schemas.microsoft.com/office/drawing/2014/main" val="234811787"/>
                    </a:ext>
                  </a:extLst>
                </a:gridCol>
                <a:gridCol w="3116889">
                  <a:extLst>
                    <a:ext uri="{9D8B030D-6E8A-4147-A177-3AD203B41FA5}">
                      <a16:colId xmlns:a16="http://schemas.microsoft.com/office/drawing/2014/main" val="3596971948"/>
                    </a:ext>
                  </a:extLst>
                </a:gridCol>
                <a:gridCol w="5302484">
                  <a:extLst>
                    <a:ext uri="{9D8B030D-6E8A-4147-A177-3AD203B41FA5}">
                      <a16:colId xmlns:a16="http://schemas.microsoft.com/office/drawing/2014/main" val="4164682386"/>
                    </a:ext>
                  </a:extLst>
                </a:gridCol>
              </a:tblGrid>
              <a:tr h="395124">
                <a:tc>
                  <a:txBody>
                    <a:bodyPr/>
                    <a:lstStyle/>
                    <a:p>
                      <a:pPr algn="ctr"/>
                      <a:r>
                        <a:rPr lang="en-US" b="0" dirty="0">
                          <a:latin typeface="Times New Roman" panose="02020603050405020304" pitchFamily="18" charset="0"/>
                          <a:cs typeface="Times New Roman" panose="02020603050405020304" pitchFamily="18" charset="0"/>
                        </a:rPr>
                        <a:t>S.no</a:t>
                      </a:r>
                      <a:endParaRPr lang="en-IN" b="0" dirty="0">
                        <a:latin typeface="Times New Roman" panose="02020603050405020304" pitchFamily="18" charset="0"/>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Reference Paper Author and Year of publication</a:t>
                      </a:r>
                      <a:endParaRPr lang="en-IN" b="0" dirty="0">
                        <a:latin typeface="Times New Roman" panose="02020603050405020304" pitchFamily="18" charset="0"/>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Reference Paper Title</a:t>
                      </a:r>
                      <a:endParaRPr lang="en-IN" b="0" dirty="0">
                        <a:latin typeface="Times New Roman" panose="02020603050405020304" pitchFamily="18" charset="0"/>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Inference From Paper</a:t>
                      </a:r>
                      <a:endParaRPr lang="en-IN"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27278913"/>
                  </a:ext>
                </a:extLst>
              </a:tr>
              <a:tr h="738207">
                <a:tc>
                  <a:txBody>
                    <a:bodyPr/>
                    <a:lstStyle/>
                    <a:p>
                      <a:pPr algn="ctr"/>
                      <a:r>
                        <a:rPr lang="en-US" b="0" dirty="0">
                          <a:latin typeface="Times New Roman" panose="02020603050405020304" pitchFamily="18" charset="0"/>
                          <a:cs typeface="Times New Roman" panose="02020603050405020304" pitchFamily="18" charset="0"/>
                        </a:rPr>
                        <a:t>9.</a:t>
                      </a:r>
                      <a:endParaRPr lang="en-IN" b="0" dirty="0">
                        <a:latin typeface="Times New Roman" panose="02020603050405020304" pitchFamily="18" charset="0"/>
                        <a:cs typeface="Times New Roman" panose="02020603050405020304" pitchFamily="18" charset="0"/>
                      </a:endParaRPr>
                    </a:p>
                  </a:txBody>
                  <a:tcPr/>
                </a:tc>
                <a:tc>
                  <a:txBody>
                    <a:bodyPr/>
                    <a:lstStyle/>
                    <a:p>
                      <a:pPr algn="ctr"/>
                      <a:r>
                        <a:rPr lang="en-IN" sz="1800" b="0" kern="1200" dirty="0">
                          <a:solidFill>
                            <a:schemeClr val="dk1"/>
                          </a:solidFill>
                          <a:effectLst/>
                          <a:latin typeface="Times New Roman" panose="02020603050405020304" pitchFamily="18" charset="0"/>
                          <a:ea typeface="+mn-ea"/>
                          <a:cs typeface="Times New Roman" panose="02020603050405020304" pitchFamily="18" charset="0"/>
                        </a:rPr>
                        <a:t>Chinmaya R. </a:t>
                      </a:r>
                      <a:r>
                        <a:rPr lang="en-IN" sz="1800" b="0" kern="1200" dirty="0" err="1">
                          <a:solidFill>
                            <a:schemeClr val="dk1"/>
                          </a:solidFill>
                          <a:effectLst/>
                          <a:latin typeface="Times New Roman" panose="02020603050405020304" pitchFamily="18" charset="0"/>
                          <a:ea typeface="+mn-ea"/>
                          <a:cs typeface="Times New Roman" panose="02020603050405020304" pitchFamily="18" charset="0"/>
                        </a:rPr>
                        <a:t>Naguri</a:t>
                      </a:r>
                      <a:r>
                        <a:rPr lang="en-IN" sz="1800" b="0" kern="1200" dirty="0">
                          <a:solidFill>
                            <a:schemeClr val="dk1"/>
                          </a:solidFill>
                          <a:effectLst/>
                          <a:latin typeface="Times New Roman" panose="02020603050405020304" pitchFamily="18" charset="0"/>
                          <a:ea typeface="+mn-ea"/>
                          <a:cs typeface="Times New Roman" panose="02020603050405020304" pitchFamily="18" charset="0"/>
                        </a:rPr>
                        <a:t> and Razvan C. </a:t>
                      </a:r>
                      <a:r>
                        <a:rPr lang="en-IN" sz="1800" b="0" kern="1200" dirty="0" err="1">
                          <a:solidFill>
                            <a:schemeClr val="dk1"/>
                          </a:solidFill>
                          <a:effectLst/>
                          <a:latin typeface="Times New Roman" panose="02020603050405020304" pitchFamily="18" charset="0"/>
                          <a:ea typeface="+mn-ea"/>
                          <a:cs typeface="Times New Roman" panose="02020603050405020304" pitchFamily="18" charset="0"/>
                        </a:rPr>
                        <a:t>Bunescu</a:t>
                      </a:r>
                      <a:r>
                        <a:rPr lang="en-IN" sz="1800" b="0" kern="1200" dirty="0">
                          <a:solidFill>
                            <a:schemeClr val="dk1"/>
                          </a:solidFill>
                          <a:effectLst/>
                          <a:latin typeface="Times New Roman" panose="02020603050405020304" pitchFamily="18" charset="0"/>
                          <a:ea typeface="+mn-ea"/>
                          <a:cs typeface="Times New Roman" panose="02020603050405020304" pitchFamily="18" charset="0"/>
                        </a:rPr>
                        <a:t> in 2017</a:t>
                      </a:r>
                      <a:endParaRPr lang="en-IN" b="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effectLst/>
                          <a:latin typeface="Times New Roman" panose="02020603050405020304" pitchFamily="18" charset="0"/>
                          <a:ea typeface="+mn-ea"/>
                          <a:cs typeface="Times New Roman" panose="02020603050405020304" pitchFamily="18" charset="0"/>
                        </a:rPr>
                        <a:t>Recognition of Dynamic Hand Gestures from 3D Motion Data using LSTM and CNN architectures</a:t>
                      </a:r>
                    </a:p>
                    <a:p>
                      <a:pPr algn="just"/>
                      <a:endParaRPr lang="en-IN" b="0" dirty="0">
                        <a:latin typeface="Times New Roman" panose="02020603050405020304" pitchFamily="18" charset="0"/>
                        <a:cs typeface="Times New Roman" panose="02020603050405020304" pitchFamily="18" charset="0"/>
                      </a:endParaRPr>
                    </a:p>
                  </a:txBody>
                  <a:tcPr/>
                </a:tc>
                <a:tc>
                  <a:txBody>
                    <a:bodyPr/>
                    <a:lstStyle/>
                    <a:p>
                      <a:pPr algn="just"/>
                      <a:r>
                        <a:rPr lang="en-IN" sz="1800" b="0" kern="1200" dirty="0">
                          <a:solidFill>
                            <a:schemeClr val="dk1"/>
                          </a:solidFill>
                          <a:effectLst/>
                          <a:latin typeface="Times New Roman" panose="02020603050405020304" pitchFamily="18" charset="0"/>
                          <a:ea typeface="+mn-ea"/>
                          <a:cs typeface="Times New Roman" panose="02020603050405020304" pitchFamily="18" charset="0"/>
                        </a:rPr>
                        <a:t>this paper is that it uses Leap motion to get the data and it uses leap motion to detect the hand gestures. </a:t>
                      </a:r>
                      <a:endParaRPr lang="en-IN"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24020333"/>
                  </a:ext>
                </a:extLst>
              </a:tr>
              <a:tr h="738207">
                <a:tc>
                  <a:txBody>
                    <a:bodyPr/>
                    <a:lstStyle/>
                    <a:p>
                      <a:pPr algn="ctr"/>
                      <a:r>
                        <a:rPr lang="en-US" b="0" dirty="0">
                          <a:latin typeface="Times New Roman" panose="02020603050405020304" pitchFamily="18" charset="0"/>
                          <a:cs typeface="Times New Roman" panose="02020603050405020304" pitchFamily="18" charset="0"/>
                        </a:rPr>
                        <a:t>10.</a:t>
                      </a:r>
                      <a:endParaRPr lang="en-IN" b="0" dirty="0">
                        <a:latin typeface="Times New Roman" panose="02020603050405020304" pitchFamily="18" charset="0"/>
                        <a:cs typeface="Times New Roman" panose="02020603050405020304" pitchFamily="18" charset="0"/>
                      </a:endParaRPr>
                    </a:p>
                  </a:txBody>
                  <a:tcPr/>
                </a:tc>
                <a:tc>
                  <a:txBody>
                    <a:bodyPr/>
                    <a:lstStyle/>
                    <a:p>
                      <a:pPr algn="ctr"/>
                      <a:r>
                        <a:rPr lang="fi-FI" b="0" dirty="0">
                          <a:latin typeface="Times New Roman" panose="02020603050405020304" pitchFamily="18" charset="0"/>
                          <a:cs typeface="Times New Roman" panose="02020603050405020304" pitchFamily="18" charset="0"/>
                        </a:rPr>
                        <a:t>Murat Taskiran, Mehmet Killioglu, and Nihan Kahraman</a:t>
                      </a:r>
                      <a:r>
                        <a:rPr lang="en-US" b="0" dirty="0">
                          <a:latin typeface="Times New Roman" panose="02020603050405020304" pitchFamily="18" charset="0"/>
                          <a:cs typeface="Times New Roman" panose="02020603050405020304" pitchFamily="18" charset="0"/>
                        </a:rPr>
                        <a:t> 2018</a:t>
                      </a:r>
                      <a:endParaRPr lang="en-IN" b="0" dirty="0">
                        <a:latin typeface="Times New Roman" panose="02020603050405020304" pitchFamily="18" charset="0"/>
                        <a:cs typeface="Times New Roman" panose="02020603050405020304" pitchFamily="18" charset="0"/>
                      </a:endParaRPr>
                    </a:p>
                  </a:txBody>
                  <a:tcPr/>
                </a:tc>
                <a:tc>
                  <a:txBody>
                    <a:bodyPr/>
                    <a:lstStyle/>
                    <a:p>
                      <a:pPr algn="just"/>
                      <a:r>
                        <a:rPr lang="en-US" b="0" dirty="0">
                          <a:latin typeface="Times New Roman" panose="02020603050405020304" pitchFamily="18" charset="0"/>
                          <a:cs typeface="Times New Roman" panose="02020603050405020304" pitchFamily="18" charset="0"/>
                        </a:rPr>
                        <a:t>A Real-Time System For Recognition Of American Sign Language By Using Deep Learning</a:t>
                      </a:r>
                      <a:endParaRPr lang="en-IN" b="0" dirty="0">
                        <a:latin typeface="Times New Roman" panose="02020603050405020304" pitchFamily="18" charset="0"/>
                        <a:cs typeface="Times New Roman" panose="02020603050405020304" pitchFamily="18" charset="0"/>
                      </a:endParaRPr>
                    </a:p>
                  </a:txBody>
                  <a:tcPr/>
                </a:tc>
                <a:tc>
                  <a:txBody>
                    <a:bodyPr/>
                    <a:lstStyle/>
                    <a:p>
                      <a:pPr algn="just"/>
                      <a:r>
                        <a:rPr lang="en-US" b="0" dirty="0">
                          <a:latin typeface="Times New Roman" panose="02020603050405020304" pitchFamily="18" charset="0"/>
                          <a:cs typeface="Times New Roman" panose="02020603050405020304" pitchFamily="18" charset="0"/>
                        </a:rPr>
                        <a:t>This paper uses shows us how different algorithms have different effects on the result of the gestures recognized.</a:t>
                      </a:r>
                      <a:endParaRPr lang="en-IN"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5515152"/>
                  </a:ext>
                </a:extLst>
              </a:tr>
            </a:tbl>
          </a:graphicData>
        </a:graphic>
      </p:graphicFrame>
    </p:spTree>
    <p:extLst>
      <p:ext uri="{BB962C8B-B14F-4D97-AF65-F5344CB8AC3E}">
        <p14:creationId xmlns:p14="http://schemas.microsoft.com/office/powerpoint/2010/main" val="1071875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1E283-1D4A-4F69-A376-679DEB4F54D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Dataset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C670AD9-EC5E-4DC3-880E-01ECBBE4C769}"/>
              </a:ext>
            </a:extLst>
          </p:cNvPr>
          <p:cNvSpPr>
            <a:spLocks noGrp="1"/>
          </p:cNvSpPr>
          <p:nvPr>
            <p:ph idx="1"/>
          </p:nvPr>
        </p:nvSpPr>
        <p:spPr>
          <a:xfrm>
            <a:off x="581192" y="2340864"/>
            <a:ext cx="11610808" cy="4418524"/>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The dataset required for the experimental study of the proposed algorithm has been created using </a:t>
            </a:r>
            <a:r>
              <a:rPr lang="en-US" dirty="0" err="1">
                <a:latin typeface="Times New Roman" panose="02020603050405020304" pitchFamily="18" charset="0"/>
                <a:cs typeface="Times New Roman" panose="02020603050405020304" pitchFamily="18" charset="0"/>
              </a:rPr>
              <a:t>mediapipe</a:t>
            </a:r>
            <a:r>
              <a:rPr lang="en-US" dirty="0">
                <a:latin typeface="Times New Roman" panose="02020603050405020304" pitchFamily="18" charset="0"/>
                <a:cs typeface="Times New Roman" panose="02020603050405020304" pitchFamily="18" charset="0"/>
              </a:rPr>
              <a:t> open source library.</a:t>
            </a:r>
          </a:p>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mediapipe</a:t>
            </a:r>
            <a:r>
              <a:rPr lang="en-US" dirty="0">
                <a:latin typeface="Times New Roman" panose="02020603050405020304" pitchFamily="18" charset="0"/>
                <a:cs typeface="Times New Roman" panose="02020603050405020304" pitchFamily="18" charset="0"/>
              </a:rPr>
              <a:t> hand tracking library has around 21 key features in hand and it is used to generate the dataset.</a:t>
            </a:r>
          </a:p>
          <a:p>
            <a:r>
              <a:rPr lang="en-US" dirty="0">
                <a:latin typeface="Times New Roman" panose="02020603050405020304" pitchFamily="18" charset="0"/>
                <a:cs typeface="Times New Roman" panose="02020603050405020304" pitchFamily="18" charset="0"/>
              </a:rPr>
              <a:t>The generated dataset contains all the 26 alphabets with hand gestures.</a:t>
            </a:r>
          </a:p>
          <a:p>
            <a:r>
              <a:rPr lang="en-US" dirty="0">
                <a:latin typeface="Times New Roman" panose="02020603050405020304" pitchFamily="18" charset="0"/>
                <a:cs typeface="Times New Roman" panose="02020603050405020304" pitchFamily="18" charset="0"/>
              </a:rPr>
              <a:t>It captures the hand gestures for 30 frames.</a:t>
            </a:r>
          </a:p>
          <a:p>
            <a:r>
              <a:rPr lang="en-IN" dirty="0">
                <a:latin typeface="Times New Roman" panose="02020603050405020304" pitchFamily="18" charset="0"/>
                <a:cs typeface="Times New Roman" panose="02020603050405020304" pitchFamily="18" charset="0"/>
              </a:rPr>
              <a:t>The dataset has 30 different permutations for each alphabet.</a:t>
            </a:r>
          </a:p>
          <a:p>
            <a:r>
              <a:rPr lang="en-IN" dirty="0">
                <a:latin typeface="Times New Roman" panose="02020603050405020304" pitchFamily="18" charset="0"/>
                <a:cs typeface="Times New Roman" panose="02020603050405020304" pitchFamily="18" charset="0"/>
              </a:rPr>
              <a:t>The same dataset is collected from four different humans.	</a:t>
            </a:r>
          </a:p>
          <a:p>
            <a:pPr lvl="1"/>
            <a:r>
              <a:rPr lang="en-IN" dirty="0">
                <a:latin typeface="Times New Roman" panose="02020603050405020304" pitchFamily="18" charset="0"/>
                <a:cs typeface="Times New Roman" panose="02020603050405020304" pitchFamily="18" charset="0"/>
              </a:rPr>
              <a:t>2 male</a:t>
            </a:r>
          </a:p>
          <a:p>
            <a:pPr lvl="1"/>
            <a:r>
              <a:rPr lang="en-IN" dirty="0">
                <a:latin typeface="Times New Roman" panose="02020603050405020304" pitchFamily="18" charset="0"/>
                <a:cs typeface="Times New Roman" panose="02020603050405020304" pitchFamily="18" charset="0"/>
              </a:rPr>
              <a:t>1 female</a:t>
            </a:r>
          </a:p>
          <a:p>
            <a:pPr lvl="1"/>
            <a:r>
              <a:rPr lang="en-IN" dirty="0">
                <a:latin typeface="Times New Roman" panose="02020603050405020304" pitchFamily="18" charset="0"/>
                <a:cs typeface="Times New Roman" panose="02020603050405020304" pitchFamily="18" charset="0"/>
              </a:rPr>
              <a:t>1 kid</a:t>
            </a:r>
          </a:p>
          <a:p>
            <a:r>
              <a:rPr lang="en-IN" dirty="0">
                <a:latin typeface="Times New Roman" panose="02020603050405020304" pitchFamily="18" charset="0"/>
                <a:cs typeface="Times New Roman" panose="02020603050405020304" pitchFamily="18" charset="0"/>
              </a:rPr>
              <a:t>As a total the dataset contains 93,600 values.</a:t>
            </a:r>
          </a:p>
          <a:p>
            <a:r>
              <a:rPr lang="en-IN" dirty="0">
                <a:latin typeface="Times New Roman" panose="02020603050405020304" pitchFamily="18" charset="0"/>
                <a:cs typeface="Times New Roman" panose="02020603050405020304" pitchFamily="18" charset="0"/>
              </a:rPr>
              <a:t>The dataset has different parameters that are time, values(</a:t>
            </a:r>
            <a:r>
              <a:rPr lang="en-IN" dirty="0" err="1">
                <a:latin typeface="Times New Roman" panose="02020603050405020304" pitchFamily="18" charset="0"/>
                <a:cs typeface="Times New Roman" panose="02020603050405020304" pitchFamily="18" charset="0"/>
              </a:rPr>
              <a:t>x,y,z</a:t>
            </a:r>
            <a:r>
              <a:rPr lang="en-IN" dirty="0">
                <a:latin typeface="Times New Roman" panose="02020603050405020304" pitchFamily="18" charset="0"/>
                <a:cs typeface="Times New Roman" panose="02020603050405020304" pitchFamily="18" charset="0"/>
              </a:rPr>
              <a:t>) of hand joints. </a:t>
            </a:r>
          </a:p>
          <a:p>
            <a:r>
              <a:rPr lang="en-IN" dirty="0">
                <a:latin typeface="Times New Roman" panose="02020603050405020304" pitchFamily="18" charset="0"/>
                <a:cs typeface="Times New Roman" panose="02020603050405020304" pitchFamily="18" charset="0"/>
              </a:rPr>
              <a:t>The dataset is divided into 90% for </a:t>
            </a:r>
            <a:r>
              <a:rPr lang="en-IN" b="1" dirty="0">
                <a:latin typeface="Times New Roman" panose="02020603050405020304" pitchFamily="18" charset="0"/>
                <a:cs typeface="Times New Roman" panose="02020603050405020304" pitchFamily="18" charset="0"/>
              </a:rPr>
              <a:t>Training</a:t>
            </a:r>
            <a:r>
              <a:rPr lang="en-IN" dirty="0">
                <a:latin typeface="Times New Roman" panose="02020603050405020304" pitchFamily="18" charset="0"/>
                <a:cs typeface="Times New Roman" panose="02020603050405020304" pitchFamily="18" charset="0"/>
              </a:rPr>
              <a:t> and 10% for </a:t>
            </a:r>
            <a:r>
              <a:rPr lang="en-IN" b="1" dirty="0">
                <a:latin typeface="Times New Roman" panose="02020603050405020304" pitchFamily="18" charset="0"/>
                <a:cs typeface="Times New Roman" panose="02020603050405020304" pitchFamily="18" charset="0"/>
              </a:rPr>
              <a:t>Testing.</a:t>
            </a:r>
          </a:p>
        </p:txBody>
      </p:sp>
    </p:spTree>
    <p:extLst>
      <p:ext uri="{BB962C8B-B14F-4D97-AF65-F5344CB8AC3E}">
        <p14:creationId xmlns:p14="http://schemas.microsoft.com/office/powerpoint/2010/main" val="2343869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1505F-7831-449B-98AA-33DF427D99A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American Alphabet hand gestures </a:t>
            </a:r>
            <a:endParaRPr lang="en-IN" dirty="0">
              <a:latin typeface="Times New Roman" panose="02020603050405020304" pitchFamily="18" charset="0"/>
              <a:cs typeface="Times New Roman" panose="02020603050405020304" pitchFamily="18" charset="0"/>
            </a:endParaRPr>
          </a:p>
        </p:txBody>
      </p:sp>
      <p:pic>
        <p:nvPicPr>
          <p:cNvPr id="4" name="Content Placeholder 3" descr="Step 3 - Drawing hands in sign language poses - ms. a&amp;#39;s art classes">
            <a:extLst>
              <a:ext uri="{FF2B5EF4-FFF2-40B4-BE49-F238E27FC236}">
                <a16:creationId xmlns:a16="http://schemas.microsoft.com/office/drawing/2014/main" id="{EC208F9D-18DB-463C-9B2F-BB8B594F02F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5926"/>
          <a:stretch/>
        </p:blipFill>
        <p:spPr bwMode="auto">
          <a:xfrm>
            <a:off x="2238515" y="2064291"/>
            <a:ext cx="7714970" cy="428057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0287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3F8F-A2EC-4923-B363-D57DB8F930BE}"/>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Mediapipe</a:t>
            </a:r>
            <a:r>
              <a:rPr lang="en-US" dirty="0">
                <a:latin typeface="Times New Roman" panose="02020603050405020304" pitchFamily="18" charset="0"/>
                <a:cs typeface="Times New Roman" panose="02020603050405020304" pitchFamily="18" charset="0"/>
              </a:rPr>
              <a:t>- Open source Library</a:t>
            </a:r>
            <a:endParaRPr lang="en-IN"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0BBF3A1A-752C-48FF-9634-E4550F2C817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86584" y="2788981"/>
            <a:ext cx="6245041" cy="217746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4F81904-B9F6-496C-9DF3-2AF144381AD9}"/>
              </a:ext>
            </a:extLst>
          </p:cNvPr>
          <p:cNvSpPr>
            <a:spLocks noGrp="1"/>
          </p:cNvSpPr>
          <p:nvPr>
            <p:ph sz="half" idx="2"/>
          </p:nvPr>
        </p:nvSpPr>
        <p:spPr>
          <a:xfrm>
            <a:off x="6416039" y="2228003"/>
            <a:ext cx="5345655" cy="3633047"/>
          </a:xfrm>
        </p:spPr>
        <p:txBody>
          <a:bodyPr/>
          <a:lstStyle/>
          <a:p>
            <a:r>
              <a:rPr lang="en-US" dirty="0" err="1">
                <a:latin typeface="Times New Roman" panose="02020603050405020304" pitchFamily="18" charset="0"/>
                <a:cs typeface="Times New Roman" panose="02020603050405020304" pitchFamily="18" charset="0"/>
              </a:rPr>
              <a:t>Mediapipe</a:t>
            </a:r>
            <a:r>
              <a:rPr lang="en-US" dirty="0">
                <a:latin typeface="Times New Roman" panose="02020603050405020304" pitchFamily="18" charset="0"/>
                <a:cs typeface="Times New Roman" panose="02020603050405020304" pitchFamily="18" charset="0"/>
              </a:rPr>
              <a:t> is an opensource , high fidelity and finger tracking solution.</a:t>
            </a:r>
          </a:p>
          <a:p>
            <a:r>
              <a:rPr lang="en-US" dirty="0" err="1">
                <a:latin typeface="Times New Roman" panose="02020603050405020304" pitchFamily="18" charset="0"/>
                <a:cs typeface="Times New Roman" panose="02020603050405020304" pitchFamily="18" charset="0"/>
              </a:rPr>
              <a:t>Mediapipe</a:t>
            </a:r>
            <a:r>
              <a:rPr lang="en-US" dirty="0">
                <a:latin typeface="Times New Roman" panose="02020603050405020304" pitchFamily="18" charset="0"/>
                <a:cs typeface="Times New Roman" panose="02020603050405020304" pitchFamily="18" charset="0"/>
              </a:rPr>
              <a:t> uses Palm detection model to get the hand bounding box.</a:t>
            </a:r>
          </a:p>
          <a:p>
            <a:r>
              <a:rPr lang="en-US" dirty="0">
                <a:latin typeface="Times New Roman" panose="02020603050405020304" pitchFamily="18" charset="0"/>
                <a:cs typeface="Times New Roman" panose="02020603050405020304" pitchFamily="18" charset="0"/>
              </a:rPr>
              <a:t>A hand landmark detection over the palm detector and returns high-fidelity 3D hand </a:t>
            </a:r>
            <a:r>
              <a:rPr lang="en-US" dirty="0" err="1">
                <a:latin typeface="Times New Roman" panose="02020603050405020304" pitchFamily="18" charset="0"/>
                <a:cs typeface="Times New Roman" panose="02020603050405020304" pitchFamily="18" charset="0"/>
              </a:rPr>
              <a:t>keypoints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It returns the accurately cropped image of the hand.</a:t>
            </a:r>
          </a:p>
          <a:p>
            <a:r>
              <a:rPr lang="en-US" dirty="0">
                <a:latin typeface="Times New Roman" panose="02020603050405020304" pitchFamily="18" charset="0"/>
                <a:cs typeface="Times New Roman" panose="02020603050405020304" pitchFamily="18" charset="0"/>
              </a:rPr>
              <a:t>From the image you can find the 21 different key points that can be tracked by </a:t>
            </a:r>
            <a:r>
              <a:rPr lang="en-US" dirty="0" err="1">
                <a:latin typeface="Times New Roman" panose="02020603050405020304" pitchFamily="18" charset="0"/>
                <a:cs typeface="Times New Roman" panose="02020603050405020304" pitchFamily="18" charset="0"/>
              </a:rPr>
              <a:t>mediapipe</a:t>
            </a:r>
            <a:r>
              <a:rPr lang="en-US"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5156003"/>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{12AC090A-0405-4BE8-B3C3-FFDC6CEB819A}tf33552983_win32</Template>
  <TotalTime>4708</TotalTime>
  <Words>3413</Words>
  <Application>Microsoft Office PowerPoint</Application>
  <PresentationFormat>Widescreen</PresentationFormat>
  <Paragraphs>899</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Franklin Gothic Book</vt:lpstr>
      <vt:lpstr>Franklin Gothic Demi</vt:lpstr>
      <vt:lpstr>Times New Roman</vt:lpstr>
      <vt:lpstr>Wingdings 2</vt:lpstr>
      <vt:lpstr>DividendVTI</vt:lpstr>
      <vt:lpstr>American sign language RECOGNITIOn for alphabets Using LSTM</vt:lpstr>
      <vt:lpstr>Problem StatemeNt</vt:lpstr>
      <vt:lpstr>Motivation</vt:lpstr>
      <vt:lpstr>Literature survey</vt:lpstr>
      <vt:lpstr>Literature survey</vt:lpstr>
      <vt:lpstr>Literature Survey</vt:lpstr>
      <vt:lpstr>Dataset</vt:lpstr>
      <vt:lpstr>American Alphabet hand gestures </vt:lpstr>
      <vt:lpstr>Mediapipe- Open source Library</vt:lpstr>
      <vt:lpstr>Images During Capturing the Dataset Preperation</vt:lpstr>
      <vt:lpstr>Images from the dataset</vt:lpstr>
      <vt:lpstr>Software and Hardware requirements</vt:lpstr>
      <vt:lpstr>Architecture</vt:lpstr>
      <vt:lpstr>Proposed system using lstm</vt:lpstr>
      <vt:lpstr>Results</vt:lpstr>
      <vt:lpstr>False recognitions</vt:lpstr>
      <vt:lpstr>Graph of accuracy/Loss with epochs</vt:lpstr>
      <vt:lpstr>Results - Confusion Matrix</vt:lpstr>
      <vt:lpstr>Report</vt:lpstr>
      <vt:lpstr>Conclusion and future works</vt:lpstr>
      <vt:lpstr>references</vt:lpstr>
      <vt:lpstr>References</vt:lpstr>
      <vt:lpstr>References</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Sundar Balamurugan</dc:creator>
  <cp:lastModifiedBy>Sundar Balamurugan</cp:lastModifiedBy>
  <cp:revision>12</cp:revision>
  <dcterms:created xsi:type="dcterms:W3CDTF">2022-02-21T04:48:39Z</dcterms:created>
  <dcterms:modified xsi:type="dcterms:W3CDTF">2022-07-10T12:52:44Z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